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rts/style1.xml" ContentType="application/vnd.ms-office.chartstyle+xml"/>
  <Override PartName="/ppt/charts/colors1.xml" ContentType="application/vnd.ms-office.chartcolorstyle+xml"/>
  <Override PartName="/ppt/charts/style2.xml" ContentType="application/vnd.ms-office.chartstyle+xml"/>
  <Override PartName="/ppt/charts/colors2.xml" ContentType="application/vnd.ms-office.chartcolorstyle+xml"/>
  <Override PartName="/ppt/charts/style3.xml" ContentType="application/vnd.ms-office.chartstyle+xml"/>
  <Override PartName="/ppt/charts/colors3.xml" ContentType="application/vnd.ms-office.chartcolorstyl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7" r:id="rId5"/>
    <p:sldId id="268" r:id="rId6"/>
    <p:sldId id="286" r:id="rId7"/>
    <p:sldId id="269" r:id="rId8"/>
    <p:sldId id="270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81" r:id="rId17"/>
    <p:sldId id="282" r:id="rId18"/>
    <p:sldId id="283" r:id="rId19"/>
    <p:sldId id="28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0" autoAdjust="0"/>
    <p:restoredTop sz="94660"/>
  </p:normalViewPr>
  <p:slideViewPr>
    <p:cSldViewPr snapToGrid="0">
      <p:cViewPr varScale="1">
        <p:scale>
          <a:sx n="98" d="100"/>
          <a:sy n="98" d="100"/>
        </p:scale>
        <p:origin x="-160" y="-11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printerSettings" Target="printerSettings/printerSettings1.bin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Workbook1" TargetMode="External"/><Relationship Id="rId2" Type="http://schemas.microsoft.com/office/2011/relationships/chartStyle" Target="style1.xml"/><Relationship Id="rId3" Type="http://schemas.microsoft.com/office/2011/relationships/chartColorStyle" Target="colors1.xm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Workbook1" TargetMode="External"/><Relationship Id="rId2" Type="http://schemas.microsoft.com/office/2011/relationships/chartStyle" Target="style2.xml"/><Relationship Id="rId3" Type="http://schemas.microsoft.com/office/2011/relationships/chartColorStyle" Target="colors2.xm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Workbook1" TargetMode="External"/><Relationship Id="rId2" Type="http://schemas.microsoft.com/office/2011/relationships/chartStyle" Target="style3.xml"/><Relationship Id="rId3" Type="http://schemas.microsoft.com/office/2011/relationships/chartColorStyle" Target="colors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/>
              <a:t>T.csv</a:t>
            </a:r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Sheet1!$A$1:$A$8</c:f>
              <c:numCache>
                <c:formatCode>General</c:formatCode>
                <c:ptCount val="8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</c:numCache>
            </c:numRef>
          </c:cat>
          <c:val>
            <c:numRef>
              <c:f>Sheet1!$B$1:$B$8</c:f>
              <c:numCache>
                <c:formatCode>General</c:formatCode>
                <c:ptCount val="8"/>
                <c:pt idx="0">
                  <c:v>0.897569</c:v>
                </c:pt>
                <c:pt idx="1">
                  <c:v>1.142343</c:v>
                </c:pt>
                <c:pt idx="2">
                  <c:v>0.859222</c:v>
                </c:pt>
                <c:pt idx="3">
                  <c:v>0.85975033</c:v>
                </c:pt>
                <c:pt idx="4">
                  <c:v>1.175042</c:v>
                </c:pt>
                <c:pt idx="5">
                  <c:v>1.08857067</c:v>
                </c:pt>
                <c:pt idx="6">
                  <c:v>1.221487</c:v>
                </c:pt>
                <c:pt idx="7">
                  <c:v>1.20314467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94449080"/>
        <c:axId val="2094454424"/>
      </c:barChart>
      <c:catAx>
        <c:axId val="209444908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600"/>
                  <a:t>Port</a:t>
                </a:r>
                <a:r>
                  <a:rPr lang="en-US" sz="1600" baseline="0"/>
                  <a:t> Number</a:t>
                </a:r>
                <a:endParaRPr lang="en-US" sz="160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2094454424"/>
        <c:crosses val="autoZero"/>
        <c:auto val="1"/>
        <c:lblAlgn val="ctr"/>
        <c:lblOffset val="100"/>
        <c:noMultiLvlLbl val="0"/>
      </c:catAx>
      <c:valAx>
        <c:axId val="20944544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/>
                  <a:t>Transmission</a:t>
                </a:r>
                <a:r>
                  <a:rPr lang="en-US" sz="1400" baseline="0"/>
                  <a:t> time</a:t>
                </a:r>
                <a:endParaRPr lang="en-US" sz="140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20944490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/>
              <a:t>Downtown menreol image</a:t>
            </a:r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Sheet2!$A$1:$A$9</c:f>
              <c:numCache>
                <c:formatCode>General</c:formatCode>
                <c:ptCount val="9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</c:numCache>
            </c:numRef>
          </c:cat>
          <c:val>
            <c:numRef>
              <c:f>Sheet2!$B$1:$B$9</c:f>
              <c:numCache>
                <c:formatCode>General</c:formatCode>
                <c:ptCount val="9"/>
                <c:pt idx="0">
                  <c:v>0.041651</c:v>
                </c:pt>
                <c:pt idx="1">
                  <c:v>0.04203967</c:v>
                </c:pt>
                <c:pt idx="2">
                  <c:v>0.04575967</c:v>
                </c:pt>
                <c:pt idx="3">
                  <c:v>0.04801367</c:v>
                </c:pt>
                <c:pt idx="4">
                  <c:v>0.04829367</c:v>
                </c:pt>
                <c:pt idx="5">
                  <c:v>0.05848433</c:v>
                </c:pt>
                <c:pt idx="6">
                  <c:v>0.05546033</c:v>
                </c:pt>
                <c:pt idx="7">
                  <c:v>0.06401533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93397000"/>
        <c:axId val="2093390312"/>
      </c:barChart>
      <c:catAx>
        <c:axId val="209339700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600"/>
                  <a:t>Port</a:t>
                </a:r>
                <a:r>
                  <a:rPr lang="en-US" sz="1600" baseline="0"/>
                  <a:t> Number</a:t>
                </a:r>
                <a:endParaRPr lang="en-US" sz="160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2093390312"/>
        <c:crosses val="autoZero"/>
        <c:auto val="1"/>
        <c:lblAlgn val="ctr"/>
        <c:lblOffset val="100"/>
        <c:noMultiLvlLbl val="0"/>
      </c:catAx>
      <c:valAx>
        <c:axId val="20933903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/>
                  <a:t>Transmission</a:t>
                </a:r>
                <a:r>
                  <a:rPr lang="en-US" sz="1400" baseline="0"/>
                  <a:t> time</a:t>
                </a:r>
                <a:endParaRPr lang="en-US" sz="140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20933970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/>
              <a:t>Face video</a:t>
            </a:r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Port Number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Sheet3!$A$1:$A$8</c:f>
              <c:numCache>
                <c:formatCode>General</c:formatCode>
                <c:ptCount val="8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</c:numCache>
            </c:numRef>
          </c:cat>
          <c:val>
            <c:numRef>
              <c:f>Sheet3!$B$1:$B$8</c:f>
              <c:numCache>
                <c:formatCode>General</c:formatCode>
                <c:ptCount val="8"/>
                <c:pt idx="0">
                  <c:v>0.347094</c:v>
                </c:pt>
                <c:pt idx="1">
                  <c:v>0.290405</c:v>
                </c:pt>
                <c:pt idx="2">
                  <c:v>0.323145</c:v>
                </c:pt>
                <c:pt idx="3">
                  <c:v>0.285923</c:v>
                </c:pt>
                <c:pt idx="4">
                  <c:v>0.297371</c:v>
                </c:pt>
                <c:pt idx="5">
                  <c:v>0.31391333</c:v>
                </c:pt>
                <c:pt idx="6">
                  <c:v>0.33730333</c:v>
                </c:pt>
                <c:pt idx="7">
                  <c:v>0.332391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96664472"/>
        <c:axId val="2096671160"/>
      </c:barChart>
      <c:catAx>
        <c:axId val="209666447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600"/>
                  <a:t>Port</a:t>
                </a:r>
                <a:r>
                  <a:rPr lang="en-US" sz="1600" baseline="0"/>
                  <a:t> Number</a:t>
                </a:r>
                <a:endParaRPr lang="en-US" sz="160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2096671160"/>
        <c:crosses val="autoZero"/>
        <c:auto val="1"/>
        <c:lblAlgn val="ctr"/>
        <c:lblOffset val="100"/>
        <c:noMultiLvlLbl val="0"/>
      </c:catAx>
      <c:valAx>
        <c:axId val="20966711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600"/>
                  <a:t>Transmission</a:t>
                </a:r>
                <a:r>
                  <a:rPr lang="en-US" sz="1600" baseline="0"/>
                  <a:t> time</a:t>
                </a:r>
                <a:endParaRPr lang="en-US" sz="160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20966644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jp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F2CB1-7062-4BCE-A129-AE215AB154F6}" type="datetimeFigureOut">
              <a:rPr lang="en-US" smtClean="0"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B825F-56DC-4D53-889C-03D8DDECE9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213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F2CB1-7062-4BCE-A129-AE215AB154F6}" type="datetimeFigureOut">
              <a:rPr lang="en-US" smtClean="0"/>
              <a:t>4/20/16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B825F-56DC-4D53-889C-03D8DDECE9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9613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F2CB1-7062-4BCE-A129-AE215AB154F6}" type="datetimeFigureOut">
              <a:rPr lang="en-US" smtClean="0"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B825F-56DC-4D53-889C-03D8DDECE9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6188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F2CB1-7062-4BCE-A129-AE215AB154F6}" type="datetimeFigureOut">
              <a:rPr lang="en-US" smtClean="0"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B825F-56DC-4D53-889C-03D8DDECE92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064216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F2CB1-7062-4BCE-A129-AE215AB154F6}" type="datetimeFigureOut">
              <a:rPr lang="en-US" smtClean="0"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B825F-56DC-4D53-889C-03D8DDECE9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1180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F2CB1-7062-4BCE-A129-AE215AB154F6}" type="datetimeFigureOut">
              <a:rPr lang="en-US" smtClean="0"/>
              <a:t>4/20/16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B825F-56DC-4D53-889C-03D8DDECE9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2691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F2CB1-7062-4BCE-A129-AE215AB154F6}" type="datetimeFigureOut">
              <a:rPr lang="en-US" smtClean="0"/>
              <a:t>4/20/16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B825F-56DC-4D53-889C-03D8DDECE9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5183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F2CB1-7062-4BCE-A129-AE215AB154F6}" type="datetimeFigureOut">
              <a:rPr lang="en-US" smtClean="0"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B825F-56DC-4D53-889C-03D8DDECE9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5254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F2CB1-7062-4BCE-A129-AE215AB154F6}" type="datetimeFigureOut">
              <a:rPr lang="en-US" smtClean="0"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B825F-56DC-4D53-889C-03D8DDECE9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289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F2CB1-7062-4BCE-A129-AE215AB154F6}" type="datetimeFigureOut">
              <a:rPr lang="en-US" smtClean="0"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B825F-56DC-4D53-889C-03D8DDECE9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7626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F2CB1-7062-4BCE-A129-AE215AB154F6}" type="datetimeFigureOut">
              <a:rPr lang="en-US" smtClean="0"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B825F-56DC-4D53-889C-03D8DDECE9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4771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F2CB1-7062-4BCE-A129-AE215AB154F6}" type="datetimeFigureOut">
              <a:rPr lang="en-US" smtClean="0"/>
              <a:t>4/20/16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B825F-56DC-4D53-889C-03D8DDECE9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4566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F2CB1-7062-4BCE-A129-AE215AB154F6}" type="datetimeFigureOut">
              <a:rPr lang="en-US" smtClean="0"/>
              <a:t>4/20/16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B825F-56DC-4D53-889C-03D8DDECE9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4295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F2CB1-7062-4BCE-A129-AE215AB154F6}" type="datetimeFigureOut">
              <a:rPr lang="en-US" smtClean="0"/>
              <a:t>4/20/16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B825F-56DC-4D53-889C-03D8DDECE9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9016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F2CB1-7062-4BCE-A129-AE215AB154F6}" type="datetimeFigureOut">
              <a:rPr lang="en-US" smtClean="0"/>
              <a:t>4/20/16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B825F-56DC-4D53-889C-03D8DDECE9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8845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F2CB1-7062-4BCE-A129-AE215AB154F6}" type="datetimeFigureOut">
              <a:rPr lang="en-US" smtClean="0"/>
              <a:t>4/20/16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B825F-56DC-4D53-889C-03D8DDECE9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9130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F2CB1-7062-4BCE-A129-AE215AB154F6}" type="datetimeFigureOut">
              <a:rPr lang="en-US" smtClean="0"/>
              <a:t>4/20/16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B825F-56DC-4D53-889C-03D8DDECE9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1151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3.png"/><Relationship Id="rId21" Type="http://schemas.openxmlformats.org/officeDocument/2006/relationships/image" Target="../media/image4.png"/><Relationship Id="rId22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DF5F2CB1-7062-4BCE-A129-AE215AB154F6}" type="datetimeFigureOut">
              <a:rPr lang="en-US" smtClean="0"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B825F-56DC-4D53-889C-03D8DDECE9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64860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jpg"/><Relationship Id="rId5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4" Type="http://schemas.openxmlformats.org/officeDocument/2006/relationships/chart" Target="../charts/chart3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</a:t>
            </a:r>
            <a:r>
              <a:rPr lang="en-US" altLang="zh-CN" dirty="0" smtClean="0"/>
              <a:t>arallel TCP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cap="none" dirty="0" err="1" smtClean="0"/>
              <a:t>Weice</a:t>
            </a:r>
            <a:r>
              <a:rPr lang="en-US" cap="none" dirty="0" smtClean="0"/>
              <a:t> Sun, </a:t>
            </a:r>
            <a:r>
              <a:rPr lang="en-US" cap="none" dirty="0" err="1" smtClean="0"/>
              <a:t>Zhongyi</a:t>
            </a:r>
            <a:r>
              <a:rPr lang="en-US" cap="none" dirty="0" smtClean="0"/>
              <a:t> LUO, </a:t>
            </a:r>
            <a:r>
              <a:rPr lang="en-US" cap="none" dirty="0" err="1" smtClean="0"/>
              <a:t>Siyuan</a:t>
            </a:r>
            <a:r>
              <a:rPr lang="en-US" cap="none" dirty="0" smtClean="0"/>
              <a:t> Peng, </a:t>
            </a:r>
            <a:r>
              <a:rPr lang="en-US" cap="none" dirty="0" err="1" smtClean="0"/>
              <a:t>Mengying</a:t>
            </a:r>
            <a:r>
              <a:rPr lang="en-US" cap="none" dirty="0" smtClean="0"/>
              <a:t> Du, </a:t>
            </a:r>
            <a:r>
              <a:rPr lang="en-US" cap="none" dirty="0" err="1" smtClean="0"/>
              <a:t>Qiang</a:t>
            </a:r>
            <a:r>
              <a:rPr lang="en-US" cap="none" dirty="0" smtClean="0"/>
              <a:t> Wang</a:t>
            </a:r>
            <a:endParaRPr lang="en-US" cap="none" dirty="0"/>
          </a:p>
        </p:txBody>
      </p:sp>
    </p:spTree>
    <p:extLst>
      <p:ext uri="{BB962C8B-B14F-4D97-AF65-F5344CB8AC3E}">
        <p14:creationId xmlns:p14="http://schemas.microsoft.com/office/powerpoint/2010/main" val="3405663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9851" y="267190"/>
            <a:ext cx="9404723" cy="1400530"/>
          </a:xfrm>
        </p:spPr>
        <p:txBody>
          <a:bodyPr/>
          <a:lstStyle/>
          <a:p>
            <a:r>
              <a:rPr kumimoji="1" lang="en-US" altLang="zh-CN" sz="3200" dirty="0" smtClean="0">
                <a:solidFill>
                  <a:srgbClr val="FFC000"/>
                </a:solidFill>
              </a:rPr>
              <a:t>Parallel</a:t>
            </a:r>
            <a:r>
              <a:rPr kumimoji="1" lang="zh-CN" altLang="en-US" sz="32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3200" dirty="0" smtClean="0">
                <a:solidFill>
                  <a:srgbClr val="FFC000"/>
                </a:solidFill>
              </a:rPr>
              <a:t>TCP</a:t>
            </a:r>
            <a:r>
              <a:rPr kumimoji="1" lang="zh-CN" altLang="en-US" sz="32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3200" dirty="0" smtClean="0">
                <a:solidFill>
                  <a:srgbClr val="FFC000"/>
                </a:solidFill>
              </a:rPr>
              <a:t>throughput</a:t>
            </a:r>
            <a:r>
              <a:rPr kumimoji="1" lang="zh-CN" altLang="en-US" sz="3200" dirty="0" smtClean="0">
                <a:solidFill>
                  <a:srgbClr val="FFC000"/>
                </a:solidFill>
              </a:rPr>
              <a:t/>
            </a:r>
            <a:br>
              <a:rPr kumimoji="1" lang="zh-CN" altLang="en-US" sz="3200" dirty="0" smtClean="0">
                <a:solidFill>
                  <a:srgbClr val="FFC000"/>
                </a:solidFill>
              </a:rPr>
            </a:br>
            <a:r>
              <a:rPr kumimoji="1" lang="zh-CN" altLang="en-US" sz="3200" dirty="0" smtClean="0">
                <a:solidFill>
                  <a:srgbClr val="FFC000"/>
                </a:solidFill>
              </a:rPr>
              <a:t>													</a:t>
            </a:r>
            <a:r>
              <a:rPr kumimoji="1" lang="en-US" altLang="zh-CN" sz="2000" dirty="0" smtClean="0">
                <a:solidFill>
                  <a:srgbClr val="FFC000"/>
                </a:solidFill>
              </a:rPr>
              <a:t>--</a:t>
            </a:r>
            <a:r>
              <a:rPr kumimoji="1" lang="zh-CN" altLang="en-US" sz="20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2000" dirty="0" smtClean="0">
                <a:solidFill>
                  <a:srgbClr val="FFC000"/>
                </a:solidFill>
              </a:rPr>
              <a:t>simulation</a:t>
            </a:r>
            <a:r>
              <a:rPr kumimoji="1" lang="zh-CN" altLang="en-US" sz="20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2000" dirty="0" smtClean="0">
                <a:solidFill>
                  <a:srgbClr val="FFC000"/>
                </a:solidFill>
              </a:rPr>
              <a:t>result</a:t>
            </a:r>
            <a:endParaRPr kumimoji="1" lang="zh-CN" altLang="en-US" sz="2400" dirty="0">
              <a:solidFill>
                <a:srgbClr val="FFC000"/>
              </a:solidFill>
            </a:endParaRPr>
          </a:p>
        </p:txBody>
      </p:sp>
      <p:pic>
        <p:nvPicPr>
          <p:cNvPr id="8" name="内容占位符 7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16" r="1986" b="5352"/>
          <a:stretch/>
        </p:blipFill>
        <p:spPr>
          <a:xfrm>
            <a:off x="4390807" y="1358355"/>
            <a:ext cx="6501916" cy="5150934"/>
          </a:xfrm>
        </p:spPr>
      </p:pic>
      <p:sp>
        <p:nvSpPr>
          <p:cNvPr id="4" name="五边形 3"/>
          <p:cNvSpPr/>
          <p:nvPr/>
        </p:nvSpPr>
        <p:spPr>
          <a:xfrm>
            <a:off x="516835" y="2110644"/>
            <a:ext cx="2160104" cy="385482"/>
          </a:xfrm>
          <a:prstGeom prst="homePlat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rgbClr val="FFC000"/>
                </a:solidFill>
              </a:rPr>
              <a:t>Queuing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Mode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sp>
        <p:nvSpPr>
          <p:cNvPr id="5" name="五边形 4"/>
          <p:cNvSpPr/>
          <p:nvPr/>
        </p:nvSpPr>
        <p:spPr>
          <a:xfrm>
            <a:off x="516835" y="2797850"/>
            <a:ext cx="2160104" cy="385482"/>
          </a:xfrm>
          <a:prstGeom prst="homePlat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rgbClr val="FFC000"/>
                </a:solidFill>
              </a:rPr>
              <a:t>Window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Size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sp>
        <p:nvSpPr>
          <p:cNvPr id="6" name="五边形 5"/>
          <p:cNvSpPr/>
          <p:nvPr/>
        </p:nvSpPr>
        <p:spPr>
          <a:xfrm>
            <a:off x="516835" y="3507764"/>
            <a:ext cx="2160104" cy="385482"/>
          </a:xfrm>
          <a:prstGeom prst="homePlat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rgbClr val="FFC000"/>
                </a:solidFill>
              </a:rPr>
              <a:t>Queue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Size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sp>
        <p:nvSpPr>
          <p:cNvPr id="7" name="五边形 6"/>
          <p:cNvSpPr/>
          <p:nvPr/>
        </p:nvSpPr>
        <p:spPr>
          <a:xfrm>
            <a:off x="516835" y="4202179"/>
            <a:ext cx="2160104" cy="385482"/>
          </a:xfrm>
          <a:prstGeom prst="homePlat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rgbClr val="FFC000"/>
                </a:solidFill>
              </a:rPr>
              <a:t>Port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Number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2782957" y="2110646"/>
            <a:ext cx="1099930" cy="385482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solidFill>
                  <a:sysClr val="windowText" lastClr="000000"/>
                </a:solidFill>
              </a:rPr>
              <a:t>DropTail</a:t>
            </a:r>
            <a:r>
              <a:rPr kumimoji="1" lang="zh-CN" altLang="en-US" sz="1200" dirty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>
                <a:solidFill>
                  <a:sysClr val="windowText" lastClr="000000"/>
                </a:solidFill>
              </a:rPr>
              <a:t>Queue</a:t>
            </a:r>
            <a:endParaRPr kumimoji="1" lang="zh-CN" altLang="en-US" sz="1200" dirty="0">
              <a:solidFill>
                <a:sysClr val="windowText" lastClr="000000"/>
              </a:solidFill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2782957" y="2658366"/>
            <a:ext cx="1099930" cy="601426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{2000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Bytes</a:t>
            </a:r>
            <a:endParaRPr kumimoji="1" lang="zh-CN" altLang="en-US" sz="1200" dirty="0" smtClean="0">
              <a:solidFill>
                <a:sysClr val="windowText" lastClr="000000"/>
              </a:solidFill>
            </a:endParaRPr>
          </a:p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-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32000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Bytes}</a:t>
            </a:r>
            <a:endParaRPr kumimoji="1" lang="zh-CN" altLang="en-US" sz="1200" dirty="0">
              <a:solidFill>
                <a:sysClr val="windowText" lastClr="000000"/>
              </a:solidFill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2782957" y="3368279"/>
            <a:ext cx="1099930" cy="601426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{8000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Bytes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</a:p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-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64000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Bytes}</a:t>
            </a:r>
            <a:endParaRPr kumimoji="1" lang="zh-CN" altLang="en-US" sz="1200" dirty="0">
              <a:solidFill>
                <a:sysClr val="windowText" lastClr="000000"/>
              </a:solidFill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2782957" y="4177944"/>
            <a:ext cx="1099930" cy="385482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{4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-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9}</a:t>
            </a:r>
            <a:endParaRPr kumimoji="1" lang="zh-CN" altLang="en-US" sz="1200" dirty="0">
              <a:solidFill>
                <a:sysClr val="windowText" lastClr="000000"/>
              </a:solidFill>
            </a:endParaRPr>
          </a:p>
        </p:txBody>
      </p:sp>
      <p:cxnSp>
        <p:nvCxnSpPr>
          <p:cNvPr id="15" name="直线箭头连接符 14"/>
          <p:cNvCxnSpPr/>
          <p:nvPr/>
        </p:nvCxnSpPr>
        <p:spPr>
          <a:xfrm flipV="1">
            <a:off x="5765369" y="2386740"/>
            <a:ext cx="0" cy="2743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线箭头连接符 17"/>
          <p:cNvCxnSpPr/>
          <p:nvPr/>
        </p:nvCxnSpPr>
        <p:spPr>
          <a:xfrm flipH="1" flipV="1">
            <a:off x="6273290" y="2174030"/>
            <a:ext cx="0" cy="2587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线箭头连接符 20"/>
          <p:cNvCxnSpPr/>
          <p:nvPr/>
        </p:nvCxnSpPr>
        <p:spPr>
          <a:xfrm flipV="1">
            <a:off x="8118529" y="2687453"/>
            <a:ext cx="0" cy="2716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线箭头连接符 23"/>
          <p:cNvCxnSpPr/>
          <p:nvPr/>
        </p:nvCxnSpPr>
        <p:spPr>
          <a:xfrm flipV="1">
            <a:off x="8626450" y="2792886"/>
            <a:ext cx="0" cy="2841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左大括号 29"/>
          <p:cNvSpPr/>
          <p:nvPr/>
        </p:nvSpPr>
        <p:spPr>
          <a:xfrm flipH="1">
            <a:off x="10244380" y="1999281"/>
            <a:ext cx="167514" cy="688172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1" name="文本框 30"/>
          <p:cNvSpPr txBox="1"/>
          <p:nvPr/>
        </p:nvSpPr>
        <p:spPr>
          <a:xfrm>
            <a:off x="10408192" y="2126143"/>
            <a:ext cx="1476983" cy="383931"/>
          </a:xfrm>
          <a:prstGeom prst="rect">
            <a:avLst/>
          </a:prstGeom>
          <a:effectLst>
            <a:glow>
              <a:schemeClr val="accent1"/>
            </a:glow>
            <a:outerShdw dist="50800" sx="1000" sy="1000" algn="ctr" rotWithShape="0">
              <a:srgbClr val="000000"/>
            </a:outerShdw>
            <a:reflection endPos="0" dir="5400000" sy="-100000" algn="bl" rotWithShape="0"/>
            <a:softEdge rad="165100"/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rgbClr val="C00000"/>
                </a:solidFill>
              </a:rPr>
              <a:t>+-</a:t>
            </a:r>
            <a:r>
              <a:rPr kumimoji="1" lang="zh-CN" altLang="en-US" dirty="0" smtClean="0">
                <a:solidFill>
                  <a:srgbClr val="C00000"/>
                </a:solidFill>
              </a:rPr>
              <a:t> </a:t>
            </a:r>
            <a:r>
              <a:rPr kumimoji="1" lang="en-US" altLang="zh-CN" dirty="0" smtClean="0">
                <a:solidFill>
                  <a:srgbClr val="C00000"/>
                </a:solidFill>
              </a:rPr>
              <a:t>15%</a:t>
            </a:r>
            <a:endParaRPr kumimoji="1" lang="zh-CN" altLang="en-US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90353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9851" y="267190"/>
            <a:ext cx="9404723" cy="1400530"/>
          </a:xfrm>
        </p:spPr>
        <p:txBody>
          <a:bodyPr/>
          <a:lstStyle/>
          <a:p>
            <a:r>
              <a:rPr kumimoji="1" lang="en-US" altLang="zh-CN" sz="3200" dirty="0" smtClean="0">
                <a:solidFill>
                  <a:srgbClr val="FFC000"/>
                </a:solidFill>
              </a:rPr>
              <a:t>Parallel</a:t>
            </a:r>
            <a:r>
              <a:rPr kumimoji="1" lang="zh-CN" altLang="en-US" sz="32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3200" dirty="0" smtClean="0">
                <a:solidFill>
                  <a:srgbClr val="FFC000"/>
                </a:solidFill>
              </a:rPr>
              <a:t>TCP</a:t>
            </a:r>
            <a:r>
              <a:rPr kumimoji="1" lang="zh-CN" altLang="en-US" sz="32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3200" dirty="0" smtClean="0">
                <a:solidFill>
                  <a:srgbClr val="FFC000"/>
                </a:solidFill>
              </a:rPr>
              <a:t>standard</a:t>
            </a:r>
            <a:r>
              <a:rPr kumimoji="1" lang="zh-CN" altLang="en-US" sz="32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3200" dirty="0" smtClean="0">
                <a:solidFill>
                  <a:srgbClr val="FFC000"/>
                </a:solidFill>
              </a:rPr>
              <a:t>deviation</a:t>
            </a:r>
            <a:r>
              <a:rPr kumimoji="1" lang="zh-CN" altLang="en-US" sz="3200" dirty="0" smtClean="0">
                <a:solidFill>
                  <a:srgbClr val="FFC000"/>
                </a:solidFill>
              </a:rPr>
              <a:t/>
            </a:r>
            <a:br>
              <a:rPr kumimoji="1" lang="zh-CN" altLang="en-US" sz="3200" dirty="0" smtClean="0">
                <a:solidFill>
                  <a:srgbClr val="FFC000"/>
                </a:solidFill>
              </a:rPr>
            </a:br>
            <a:r>
              <a:rPr kumimoji="1" lang="zh-CN" altLang="en-US" sz="3200" dirty="0" smtClean="0">
                <a:solidFill>
                  <a:srgbClr val="FFC000"/>
                </a:solidFill>
              </a:rPr>
              <a:t>													</a:t>
            </a:r>
            <a:r>
              <a:rPr kumimoji="1" lang="en-US" altLang="zh-CN" sz="2000" dirty="0" smtClean="0">
                <a:solidFill>
                  <a:srgbClr val="FFC000"/>
                </a:solidFill>
              </a:rPr>
              <a:t>--</a:t>
            </a:r>
            <a:r>
              <a:rPr kumimoji="1" lang="zh-CN" altLang="en-US" sz="20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2000" dirty="0" smtClean="0">
                <a:solidFill>
                  <a:srgbClr val="FFC000"/>
                </a:solidFill>
              </a:rPr>
              <a:t>simulation</a:t>
            </a:r>
            <a:r>
              <a:rPr kumimoji="1" lang="zh-CN" altLang="en-US" sz="20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2000" dirty="0" smtClean="0">
                <a:solidFill>
                  <a:srgbClr val="FFC000"/>
                </a:solidFill>
              </a:rPr>
              <a:t>result</a:t>
            </a:r>
            <a:endParaRPr kumimoji="1" lang="zh-CN" altLang="en-US" sz="2400" dirty="0">
              <a:solidFill>
                <a:srgbClr val="FFC000"/>
              </a:solidFill>
            </a:endParaRPr>
          </a:p>
        </p:txBody>
      </p:sp>
      <p:sp>
        <p:nvSpPr>
          <p:cNvPr id="4" name="五边形 3"/>
          <p:cNvSpPr/>
          <p:nvPr/>
        </p:nvSpPr>
        <p:spPr>
          <a:xfrm>
            <a:off x="516835" y="2110644"/>
            <a:ext cx="2160104" cy="385482"/>
          </a:xfrm>
          <a:prstGeom prst="homePlat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rgbClr val="FFC000"/>
                </a:solidFill>
              </a:rPr>
              <a:t>Queuing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Mode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sp>
        <p:nvSpPr>
          <p:cNvPr id="5" name="五边形 4"/>
          <p:cNvSpPr/>
          <p:nvPr/>
        </p:nvSpPr>
        <p:spPr>
          <a:xfrm>
            <a:off x="516835" y="2797850"/>
            <a:ext cx="2160104" cy="385482"/>
          </a:xfrm>
          <a:prstGeom prst="homePlat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rgbClr val="FFC000"/>
                </a:solidFill>
              </a:rPr>
              <a:t>Window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Size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sp>
        <p:nvSpPr>
          <p:cNvPr id="6" name="五边形 5"/>
          <p:cNvSpPr/>
          <p:nvPr/>
        </p:nvSpPr>
        <p:spPr>
          <a:xfrm>
            <a:off x="516835" y="3507764"/>
            <a:ext cx="2160104" cy="385482"/>
          </a:xfrm>
          <a:prstGeom prst="homePlat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rgbClr val="FFC000"/>
                </a:solidFill>
              </a:rPr>
              <a:t>Queue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Size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sp>
        <p:nvSpPr>
          <p:cNvPr id="7" name="五边形 6"/>
          <p:cNvSpPr/>
          <p:nvPr/>
        </p:nvSpPr>
        <p:spPr>
          <a:xfrm>
            <a:off x="516835" y="4202179"/>
            <a:ext cx="2160104" cy="385482"/>
          </a:xfrm>
          <a:prstGeom prst="homePlat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rgbClr val="FFC000"/>
                </a:solidFill>
              </a:rPr>
              <a:t>Port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Number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2782957" y="2110646"/>
            <a:ext cx="1099930" cy="385482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solidFill>
                  <a:sysClr val="windowText" lastClr="000000"/>
                </a:solidFill>
              </a:rPr>
              <a:t>DropTail</a:t>
            </a:r>
            <a:r>
              <a:rPr kumimoji="1" lang="zh-CN" altLang="en-US" sz="1200" dirty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>
                <a:solidFill>
                  <a:sysClr val="windowText" lastClr="000000"/>
                </a:solidFill>
              </a:rPr>
              <a:t>Queue</a:t>
            </a:r>
            <a:endParaRPr kumimoji="1" lang="zh-CN" altLang="en-US" sz="1200" dirty="0">
              <a:solidFill>
                <a:sysClr val="windowText" lastClr="000000"/>
              </a:solidFill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2782957" y="2658366"/>
            <a:ext cx="1099930" cy="601426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{2000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Bytes</a:t>
            </a:r>
            <a:endParaRPr kumimoji="1" lang="zh-CN" altLang="en-US" sz="1200" dirty="0" smtClean="0">
              <a:solidFill>
                <a:sysClr val="windowText" lastClr="000000"/>
              </a:solidFill>
            </a:endParaRPr>
          </a:p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-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32000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Bytes}</a:t>
            </a:r>
            <a:endParaRPr kumimoji="1" lang="zh-CN" altLang="en-US" sz="1200" dirty="0">
              <a:solidFill>
                <a:sysClr val="windowText" lastClr="000000"/>
              </a:solidFill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2782957" y="3368279"/>
            <a:ext cx="1099930" cy="601426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{8000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Bytes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</a:p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-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64000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Bytes}</a:t>
            </a:r>
            <a:endParaRPr kumimoji="1" lang="zh-CN" altLang="en-US" sz="1200" dirty="0">
              <a:solidFill>
                <a:sysClr val="windowText" lastClr="000000"/>
              </a:solidFill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2782957" y="4177944"/>
            <a:ext cx="1099930" cy="385482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{4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-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9}</a:t>
            </a:r>
            <a:endParaRPr kumimoji="1" lang="zh-CN" altLang="en-US" sz="1200" dirty="0">
              <a:solidFill>
                <a:sysClr val="windowText" lastClr="000000"/>
              </a:solidFill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2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8" t="4467" r="2704" b="5405"/>
          <a:stretch/>
        </p:blipFill>
        <p:spPr>
          <a:xfrm>
            <a:off x="4386020" y="1414110"/>
            <a:ext cx="6214823" cy="5111406"/>
          </a:xfrm>
          <a:prstGeom prst="rect">
            <a:avLst/>
          </a:prstGeom>
        </p:spPr>
      </p:pic>
      <p:sp>
        <p:nvSpPr>
          <p:cNvPr id="18" name="左大括号 17"/>
          <p:cNvSpPr/>
          <p:nvPr/>
        </p:nvSpPr>
        <p:spPr>
          <a:xfrm flipH="1">
            <a:off x="9794930" y="1906290"/>
            <a:ext cx="143150" cy="1339034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10092434" y="2383841"/>
            <a:ext cx="1476983" cy="383931"/>
          </a:xfrm>
          <a:prstGeom prst="rect">
            <a:avLst/>
          </a:prstGeom>
          <a:effectLst>
            <a:glow>
              <a:schemeClr val="accent1"/>
            </a:glow>
            <a:outerShdw dist="50800" sx="1000" sy="1000" algn="ctr" rotWithShape="0">
              <a:srgbClr val="000000"/>
            </a:outerShdw>
            <a:reflection endPos="0" dir="5400000" sy="-100000" algn="bl" rotWithShape="0"/>
            <a:softEdge rad="165100"/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rgbClr val="C00000"/>
                </a:solidFill>
              </a:rPr>
              <a:t>Port</a:t>
            </a:r>
            <a:r>
              <a:rPr kumimoji="1" lang="zh-CN" altLang="en-US" dirty="0" smtClean="0">
                <a:solidFill>
                  <a:srgbClr val="C00000"/>
                </a:solidFill>
              </a:rPr>
              <a:t> </a:t>
            </a:r>
            <a:r>
              <a:rPr kumimoji="1" lang="en-US" altLang="zh-CN" dirty="0" smtClean="0">
                <a:solidFill>
                  <a:srgbClr val="C00000"/>
                </a:solidFill>
              </a:rPr>
              <a:t>#</a:t>
            </a:r>
            <a:r>
              <a:rPr kumimoji="1" lang="zh-CN" altLang="en-US" dirty="0" smtClean="0">
                <a:solidFill>
                  <a:srgbClr val="C00000"/>
                </a:solidFill>
              </a:rPr>
              <a:t> </a:t>
            </a:r>
            <a:r>
              <a:rPr kumimoji="1" lang="en-US" altLang="zh-CN" dirty="0" smtClean="0">
                <a:solidFill>
                  <a:srgbClr val="C00000"/>
                </a:solidFill>
              </a:rPr>
              <a:t>4-6</a:t>
            </a:r>
            <a:endParaRPr kumimoji="1" lang="zh-CN" altLang="en-US" dirty="0">
              <a:solidFill>
                <a:srgbClr val="C00000"/>
              </a:solidFill>
            </a:endParaRPr>
          </a:p>
        </p:txBody>
      </p:sp>
      <p:sp>
        <p:nvSpPr>
          <p:cNvPr id="20" name="左大括号 19"/>
          <p:cNvSpPr/>
          <p:nvPr/>
        </p:nvSpPr>
        <p:spPr>
          <a:xfrm flipH="1">
            <a:off x="9749211" y="5269424"/>
            <a:ext cx="45719" cy="671671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10092434" y="5284926"/>
            <a:ext cx="1476983" cy="646331"/>
          </a:xfrm>
          <a:prstGeom prst="rect">
            <a:avLst/>
          </a:prstGeom>
          <a:effectLst>
            <a:glow>
              <a:schemeClr val="accent1"/>
            </a:glow>
            <a:outerShdw dist="50800" sx="1000" sy="1000" algn="ctr" rotWithShape="0">
              <a:srgbClr val="000000"/>
            </a:outerShdw>
            <a:reflection endPos="0" dir="5400000" sy="-100000" algn="bl" rotWithShape="0"/>
            <a:softEdge rad="165100"/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rgbClr val="C00000"/>
                </a:solidFill>
              </a:rPr>
              <a:t>Better</a:t>
            </a:r>
            <a:r>
              <a:rPr kumimoji="1" lang="zh-CN" altLang="en-US" dirty="0" smtClean="0">
                <a:solidFill>
                  <a:srgbClr val="C00000"/>
                </a:solidFill>
              </a:rPr>
              <a:t> </a:t>
            </a:r>
            <a:r>
              <a:rPr kumimoji="1" lang="en-US" altLang="zh-CN" dirty="0" smtClean="0">
                <a:solidFill>
                  <a:srgbClr val="C00000"/>
                </a:solidFill>
              </a:rPr>
              <a:t>fairness</a:t>
            </a:r>
            <a:endParaRPr kumimoji="1" lang="zh-CN" altLang="en-US" dirty="0">
              <a:solidFill>
                <a:srgbClr val="C00000"/>
              </a:solidFill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440363" y="4896594"/>
            <a:ext cx="34187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rgbClr val="FFC000"/>
                </a:solidFill>
              </a:rPr>
              <a:t>Max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Thresh: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0.24</a:t>
            </a:r>
            <a:r>
              <a:rPr kumimoji="1" lang="zh-CN" altLang="en-US" dirty="0" smtClean="0">
                <a:solidFill>
                  <a:srgbClr val="FFC000"/>
                </a:solidFill>
              </a:rPr>
              <a:t> * </a:t>
            </a:r>
            <a:r>
              <a:rPr kumimoji="1" lang="en-US" altLang="zh-CN" dirty="0" smtClean="0">
                <a:solidFill>
                  <a:srgbClr val="FFC000"/>
                </a:solidFill>
              </a:rPr>
              <a:t>QueueSize;</a:t>
            </a:r>
            <a:endParaRPr kumimoji="1" lang="zh-CN" altLang="en-US" dirty="0" smtClean="0">
              <a:solidFill>
                <a:srgbClr val="FFC000"/>
              </a:solidFill>
            </a:endParaRPr>
          </a:p>
          <a:p>
            <a:r>
              <a:rPr kumimoji="1" lang="en-US" altLang="zh-CN" dirty="0" smtClean="0">
                <a:solidFill>
                  <a:srgbClr val="FFC000"/>
                </a:solidFill>
              </a:rPr>
              <a:t>Min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Thresh: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0.04</a:t>
            </a:r>
            <a:r>
              <a:rPr kumimoji="1" lang="zh-CN" altLang="en-US" dirty="0" smtClean="0">
                <a:solidFill>
                  <a:srgbClr val="FFC000"/>
                </a:solidFill>
              </a:rPr>
              <a:t> * </a:t>
            </a:r>
            <a:r>
              <a:rPr kumimoji="1" lang="en-US" altLang="zh-CN" dirty="0" smtClean="0">
                <a:solidFill>
                  <a:srgbClr val="FFC000"/>
                </a:solidFill>
              </a:rPr>
              <a:t>QueueSize;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12819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2" t="4048" r="2262" b="5591"/>
          <a:stretch/>
        </p:blipFill>
        <p:spPr>
          <a:xfrm>
            <a:off x="4349907" y="1394846"/>
            <a:ext cx="6483408" cy="5150059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9851" y="267190"/>
            <a:ext cx="9404723" cy="1400530"/>
          </a:xfrm>
        </p:spPr>
        <p:txBody>
          <a:bodyPr/>
          <a:lstStyle/>
          <a:p>
            <a:r>
              <a:rPr kumimoji="1" lang="en-US" altLang="zh-CN" sz="3200" dirty="0" smtClean="0">
                <a:solidFill>
                  <a:srgbClr val="FFC000"/>
                </a:solidFill>
              </a:rPr>
              <a:t>Parallel</a:t>
            </a:r>
            <a:r>
              <a:rPr kumimoji="1" lang="zh-CN" altLang="en-US" sz="32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3200" dirty="0" smtClean="0">
                <a:solidFill>
                  <a:srgbClr val="FFC000"/>
                </a:solidFill>
              </a:rPr>
              <a:t>TCP</a:t>
            </a:r>
            <a:r>
              <a:rPr kumimoji="1" lang="zh-CN" altLang="en-US" sz="32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3200" dirty="0" smtClean="0">
                <a:solidFill>
                  <a:srgbClr val="FFC000"/>
                </a:solidFill>
              </a:rPr>
              <a:t>throughput</a:t>
            </a:r>
            <a:r>
              <a:rPr kumimoji="1" lang="zh-CN" altLang="en-US" sz="3200" dirty="0" smtClean="0">
                <a:solidFill>
                  <a:srgbClr val="FFC000"/>
                </a:solidFill>
              </a:rPr>
              <a:t/>
            </a:r>
            <a:br>
              <a:rPr kumimoji="1" lang="zh-CN" altLang="en-US" sz="3200" dirty="0" smtClean="0">
                <a:solidFill>
                  <a:srgbClr val="FFC000"/>
                </a:solidFill>
              </a:rPr>
            </a:br>
            <a:r>
              <a:rPr kumimoji="1" lang="zh-CN" altLang="en-US" sz="3200" dirty="0" smtClean="0">
                <a:solidFill>
                  <a:srgbClr val="FFC000"/>
                </a:solidFill>
              </a:rPr>
              <a:t>													</a:t>
            </a:r>
            <a:r>
              <a:rPr kumimoji="1" lang="en-US" altLang="zh-CN" sz="2000" dirty="0" smtClean="0">
                <a:solidFill>
                  <a:srgbClr val="FFC000"/>
                </a:solidFill>
              </a:rPr>
              <a:t>--</a:t>
            </a:r>
            <a:r>
              <a:rPr kumimoji="1" lang="zh-CN" altLang="en-US" sz="20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2000" dirty="0" smtClean="0">
                <a:solidFill>
                  <a:srgbClr val="FFC000"/>
                </a:solidFill>
              </a:rPr>
              <a:t>simulation</a:t>
            </a:r>
            <a:r>
              <a:rPr kumimoji="1" lang="zh-CN" altLang="en-US" sz="20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2000" dirty="0" smtClean="0">
                <a:solidFill>
                  <a:srgbClr val="FFC000"/>
                </a:solidFill>
              </a:rPr>
              <a:t>result</a:t>
            </a:r>
            <a:endParaRPr kumimoji="1" lang="zh-CN" altLang="en-US" sz="2400" dirty="0">
              <a:solidFill>
                <a:srgbClr val="FFC000"/>
              </a:solidFill>
            </a:endParaRPr>
          </a:p>
        </p:txBody>
      </p:sp>
      <p:sp>
        <p:nvSpPr>
          <p:cNvPr id="4" name="五边形 3"/>
          <p:cNvSpPr/>
          <p:nvPr/>
        </p:nvSpPr>
        <p:spPr>
          <a:xfrm>
            <a:off x="516835" y="2110644"/>
            <a:ext cx="2160104" cy="385482"/>
          </a:xfrm>
          <a:prstGeom prst="homePlat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rgbClr val="FFC000"/>
                </a:solidFill>
              </a:rPr>
              <a:t>Queuing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Mode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sp>
        <p:nvSpPr>
          <p:cNvPr id="5" name="五边形 4"/>
          <p:cNvSpPr/>
          <p:nvPr/>
        </p:nvSpPr>
        <p:spPr>
          <a:xfrm>
            <a:off x="516835" y="2797850"/>
            <a:ext cx="2160104" cy="385482"/>
          </a:xfrm>
          <a:prstGeom prst="homePlat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rgbClr val="FFC000"/>
                </a:solidFill>
              </a:rPr>
              <a:t>Window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Size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sp>
        <p:nvSpPr>
          <p:cNvPr id="6" name="五边形 5"/>
          <p:cNvSpPr/>
          <p:nvPr/>
        </p:nvSpPr>
        <p:spPr>
          <a:xfrm>
            <a:off x="516835" y="3507764"/>
            <a:ext cx="2160104" cy="385482"/>
          </a:xfrm>
          <a:prstGeom prst="homePlat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rgbClr val="FFC000"/>
                </a:solidFill>
              </a:rPr>
              <a:t>Queue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Size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sp>
        <p:nvSpPr>
          <p:cNvPr id="7" name="五边形 6"/>
          <p:cNvSpPr/>
          <p:nvPr/>
        </p:nvSpPr>
        <p:spPr>
          <a:xfrm>
            <a:off x="516835" y="4202179"/>
            <a:ext cx="2160104" cy="385482"/>
          </a:xfrm>
          <a:prstGeom prst="homePlat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rgbClr val="FFC000"/>
                </a:solidFill>
              </a:rPr>
              <a:t>Port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Number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2782957" y="2110646"/>
            <a:ext cx="1099930" cy="385480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RED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</a:p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Queue</a:t>
            </a:r>
            <a:endParaRPr kumimoji="1" lang="zh-CN" altLang="en-US" sz="1200" dirty="0">
              <a:solidFill>
                <a:sysClr val="windowText" lastClr="000000"/>
              </a:solidFill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2782957" y="2658366"/>
            <a:ext cx="1099930" cy="601426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{2000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Bytes</a:t>
            </a:r>
            <a:endParaRPr kumimoji="1" lang="zh-CN" altLang="en-US" sz="1200" dirty="0" smtClean="0">
              <a:solidFill>
                <a:sysClr val="windowText" lastClr="000000"/>
              </a:solidFill>
            </a:endParaRPr>
          </a:p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-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32000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Bytes}</a:t>
            </a:r>
            <a:endParaRPr kumimoji="1" lang="zh-CN" altLang="en-US" sz="1200" dirty="0">
              <a:solidFill>
                <a:sysClr val="windowText" lastClr="000000"/>
              </a:solidFill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2782957" y="3368279"/>
            <a:ext cx="1099930" cy="601426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{8000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Bytes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</a:p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-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64000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Bytes}</a:t>
            </a:r>
            <a:endParaRPr kumimoji="1" lang="zh-CN" altLang="en-US" sz="1200" dirty="0">
              <a:solidFill>
                <a:sysClr val="windowText" lastClr="000000"/>
              </a:solidFill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2782957" y="4177944"/>
            <a:ext cx="1099930" cy="385482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{4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-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9}</a:t>
            </a:r>
            <a:endParaRPr kumimoji="1" lang="zh-CN" altLang="en-US" sz="1200" dirty="0">
              <a:solidFill>
                <a:sysClr val="windowText" lastClr="000000"/>
              </a:solidFill>
            </a:endParaRPr>
          </a:p>
        </p:txBody>
      </p:sp>
      <p:sp>
        <p:nvSpPr>
          <p:cNvPr id="18" name="左大括号 17"/>
          <p:cNvSpPr/>
          <p:nvPr/>
        </p:nvSpPr>
        <p:spPr>
          <a:xfrm flipH="1">
            <a:off x="10011902" y="2110644"/>
            <a:ext cx="143150" cy="385482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10155052" y="2112195"/>
            <a:ext cx="1476983" cy="383931"/>
          </a:xfrm>
          <a:prstGeom prst="rect">
            <a:avLst/>
          </a:prstGeom>
          <a:effectLst>
            <a:glow>
              <a:schemeClr val="accent1"/>
            </a:glow>
            <a:outerShdw dist="50800" sx="1000" sy="1000" algn="ctr" rotWithShape="0">
              <a:srgbClr val="000000"/>
            </a:outerShdw>
            <a:reflection endPos="0" dir="5400000" sy="-100000" algn="bl" rotWithShape="0"/>
            <a:softEdge rad="165100"/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rgbClr val="C00000"/>
                </a:solidFill>
              </a:rPr>
              <a:t>+-</a:t>
            </a:r>
            <a:r>
              <a:rPr kumimoji="1" lang="zh-CN" altLang="en-US" dirty="0" smtClean="0">
                <a:solidFill>
                  <a:srgbClr val="C00000"/>
                </a:solidFill>
              </a:rPr>
              <a:t> </a:t>
            </a:r>
            <a:r>
              <a:rPr kumimoji="1" lang="en-US" altLang="zh-CN" dirty="0" smtClean="0">
                <a:solidFill>
                  <a:srgbClr val="C00000"/>
                </a:solidFill>
              </a:rPr>
              <a:t>10%</a:t>
            </a:r>
            <a:endParaRPr kumimoji="1" lang="zh-CN" altLang="en-US" dirty="0">
              <a:solidFill>
                <a:srgbClr val="C00000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40363" y="4896594"/>
            <a:ext cx="34187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rgbClr val="FFC000"/>
                </a:solidFill>
              </a:rPr>
              <a:t>Max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Thresh: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0.24</a:t>
            </a:r>
            <a:r>
              <a:rPr kumimoji="1" lang="zh-CN" altLang="en-US" dirty="0" smtClean="0">
                <a:solidFill>
                  <a:srgbClr val="FFC000"/>
                </a:solidFill>
              </a:rPr>
              <a:t> * </a:t>
            </a:r>
            <a:r>
              <a:rPr kumimoji="1" lang="en-US" altLang="zh-CN" dirty="0" smtClean="0">
                <a:solidFill>
                  <a:srgbClr val="FFC000"/>
                </a:solidFill>
              </a:rPr>
              <a:t>QueueSize;</a:t>
            </a:r>
            <a:endParaRPr kumimoji="1" lang="zh-CN" altLang="en-US" dirty="0" smtClean="0">
              <a:solidFill>
                <a:srgbClr val="FFC000"/>
              </a:solidFill>
            </a:endParaRPr>
          </a:p>
          <a:p>
            <a:r>
              <a:rPr kumimoji="1" lang="en-US" altLang="zh-CN" dirty="0" smtClean="0">
                <a:solidFill>
                  <a:srgbClr val="FFC000"/>
                </a:solidFill>
              </a:rPr>
              <a:t>Min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Thresh: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0.04</a:t>
            </a:r>
            <a:r>
              <a:rPr kumimoji="1" lang="zh-CN" altLang="en-US" dirty="0" smtClean="0">
                <a:solidFill>
                  <a:srgbClr val="FFC000"/>
                </a:solidFill>
              </a:rPr>
              <a:t> * </a:t>
            </a:r>
            <a:r>
              <a:rPr kumimoji="1" lang="en-US" altLang="zh-CN" dirty="0" smtClean="0">
                <a:solidFill>
                  <a:srgbClr val="FFC000"/>
                </a:solidFill>
              </a:rPr>
              <a:t>QueueSize;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cxnSp>
        <p:nvCxnSpPr>
          <p:cNvPr id="22" name="直线箭头连接符 21"/>
          <p:cNvCxnSpPr/>
          <p:nvPr/>
        </p:nvCxnSpPr>
        <p:spPr>
          <a:xfrm flipV="1">
            <a:off x="7857640" y="2642868"/>
            <a:ext cx="0" cy="2743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线箭头连接符 15"/>
          <p:cNvCxnSpPr/>
          <p:nvPr/>
        </p:nvCxnSpPr>
        <p:spPr>
          <a:xfrm flipV="1">
            <a:off x="6299499" y="2221806"/>
            <a:ext cx="0" cy="2743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42203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2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6" t="4619" r="2667" b="4699"/>
          <a:stretch/>
        </p:blipFill>
        <p:spPr>
          <a:xfrm>
            <a:off x="4246536" y="1351523"/>
            <a:ext cx="6183823" cy="508344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9851" y="267190"/>
            <a:ext cx="9404723" cy="1400530"/>
          </a:xfrm>
        </p:spPr>
        <p:txBody>
          <a:bodyPr/>
          <a:lstStyle/>
          <a:p>
            <a:r>
              <a:rPr kumimoji="1" lang="en-US" altLang="zh-CN" sz="3200" dirty="0" smtClean="0">
                <a:solidFill>
                  <a:srgbClr val="FFC000"/>
                </a:solidFill>
              </a:rPr>
              <a:t>Parallel</a:t>
            </a:r>
            <a:r>
              <a:rPr kumimoji="1" lang="zh-CN" altLang="en-US" sz="32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3200" dirty="0" smtClean="0">
                <a:solidFill>
                  <a:srgbClr val="FFC000"/>
                </a:solidFill>
              </a:rPr>
              <a:t>TCP</a:t>
            </a:r>
            <a:r>
              <a:rPr kumimoji="1" lang="zh-CN" altLang="en-US" sz="32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3200" dirty="0" smtClean="0">
                <a:solidFill>
                  <a:srgbClr val="FFC000"/>
                </a:solidFill>
              </a:rPr>
              <a:t>standard</a:t>
            </a:r>
            <a:r>
              <a:rPr kumimoji="1" lang="zh-CN" altLang="en-US" sz="32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3200" dirty="0" smtClean="0">
                <a:solidFill>
                  <a:srgbClr val="FFC000"/>
                </a:solidFill>
              </a:rPr>
              <a:t>deviation</a:t>
            </a:r>
            <a:r>
              <a:rPr kumimoji="1" lang="zh-CN" altLang="en-US" sz="3200" dirty="0" smtClean="0">
                <a:solidFill>
                  <a:srgbClr val="FFC000"/>
                </a:solidFill>
              </a:rPr>
              <a:t/>
            </a:r>
            <a:br>
              <a:rPr kumimoji="1" lang="zh-CN" altLang="en-US" sz="3200" dirty="0" smtClean="0">
                <a:solidFill>
                  <a:srgbClr val="FFC000"/>
                </a:solidFill>
              </a:rPr>
            </a:br>
            <a:r>
              <a:rPr kumimoji="1" lang="zh-CN" altLang="en-US" sz="3200" dirty="0" smtClean="0">
                <a:solidFill>
                  <a:srgbClr val="FFC000"/>
                </a:solidFill>
              </a:rPr>
              <a:t>													</a:t>
            </a:r>
            <a:r>
              <a:rPr kumimoji="1" lang="en-US" altLang="zh-CN" sz="2000" dirty="0" smtClean="0">
                <a:solidFill>
                  <a:srgbClr val="FFC000"/>
                </a:solidFill>
              </a:rPr>
              <a:t>--</a:t>
            </a:r>
            <a:r>
              <a:rPr kumimoji="1" lang="zh-CN" altLang="en-US" sz="20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2000" dirty="0" smtClean="0">
                <a:solidFill>
                  <a:srgbClr val="FFC000"/>
                </a:solidFill>
              </a:rPr>
              <a:t>simulation</a:t>
            </a:r>
            <a:r>
              <a:rPr kumimoji="1" lang="zh-CN" altLang="en-US" sz="20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2000" dirty="0" smtClean="0">
                <a:solidFill>
                  <a:srgbClr val="FFC000"/>
                </a:solidFill>
              </a:rPr>
              <a:t>result</a:t>
            </a:r>
            <a:endParaRPr kumimoji="1" lang="zh-CN" altLang="en-US" sz="2400" dirty="0">
              <a:solidFill>
                <a:srgbClr val="FFC000"/>
              </a:solidFill>
            </a:endParaRPr>
          </a:p>
        </p:txBody>
      </p:sp>
      <p:sp>
        <p:nvSpPr>
          <p:cNvPr id="4" name="五边形 3"/>
          <p:cNvSpPr/>
          <p:nvPr/>
        </p:nvSpPr>
        <p:spPr>
          <a:xfrm>
            <a:off x="516835" y="2110644"/>
            <a:ext cx="2160104" cy="385482"/>
          </a:xfrm>
          <a:prstGeom prst="homePlat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rgbClr val="FFC000"/>
                </a:solidFill>
              </a:rPr>
              <a:t>Queuing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Mode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sp>
        <p:nvSpPr>
          <p:cNvPr id="5" name="五边形 4"/>
          <p:cNvSpPr/>
          <p:nvPr/>
        </p:nvSpPr>
        <p:spPr>
          <a:xfrm>
            <a:off x="516835" y="2797850"/>
            <a:ext cx="2160104" cy="385482"/>
          </a:xfrm>
          <a:prstGeom prst="homePlat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rgbClr val="FFC000"/>
                </a:solidFill>
              </a:rPr>
              <a:t>Window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Size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sp>
        <p:nvSpPr>
          <p:cNvPr id="6" name="五边形 5"/>
          <p:cNvSpPr/>
          <p:nvPr/>
        </p:nvSpPr>
        <p:spPr>
          <a:xfrm>
            <a:off x="516835" y="3507764"/>
            <a:ext cx="2160104" cy="385482"/>
          </a:xfrm>
          <a:prstGeom prst="homePlat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rgbClr val="FFC000"/>
                </a:solidFill>
              </a:rPr>
              <a:t>Queue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Size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sp>
        <p:nvSpPr>
          <p:cNvPr id="7" name="五边形 6"/>
          <p:cNvSpPr/>
          <p:nvPr/>
        </p:nvSpPr>
        <p:spPr>
          <a:xfrm>
            <a:off x="516835" y="4202179"/>
            <a:ext cx="2160104" cy="385482"/>
          </a:xfrm>
          <a:prstGeom prst="homePlat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rgbClr val="FFC000"/>
                </a:solidFill>
              </a:rPr>
              <a:t>Port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Number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2782957" y="2110646"/>
            <a:ext cx="1099930" cy="385480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RED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</a:p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Queue</a:t>
            </a:r>
            <a:endParaRPr kumimoji="1" lang="zh-CN" altLang="en-US" sz="1200" dirty="0">
              <a:solidFill>
                <a:sysClr val="windowText" lastClr="000000"/>
              </a:solidFill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2782957" y="2658366"/>
            <a:ext cx="1099930" cy="601426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{2000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Bytes</a:t>
            </a:r>
            <a:endParaRPr kumimoji="1" lang="zh-CN" altLang="en-US" sz="1200" dirty="0" smtClean="0">
              <a:solidFill>
                <a:sysClr val="windowText" lastClr="000000"/>
              </a:solidFill>
            </a:endParaRPr>
          </a:p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-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32000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Bytes}</a:t>
            </a:r>
            <a:endParaRPr kumimoji="1" lang="zh-CN" altLang="en-US" sz="1200" dirty="0">
              <a:solidFill>
                <a:sysClr val="windowText" lastClr="000000"/>
              </a:solidFill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2782957" y="3368279"/>
            <a:ext cx="1099930" cy="601426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{8000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Bytes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</a:p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-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64000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Bytes}</a:t>
            </a:r>
            <a:endParaRPr kumimoji="1" lang="zh-CN" altLang="en-US" sz="1200" dirty="0">
              <a:solidFill>
                <a:sysClr val="windowText" lastClr="000000"/>
              </a:solidFill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2782957" y="4177944"/>
            <a:ext cx="1099930" cy="385482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{4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-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9}</a:t>
            </a:r>
            <a:endParaRPr kumimoji="1" lang="zh-CN" altLang="en-US" sz="1200" dirty="0">
              <a:solidFill>
                <a:sysClr val="windowText" lastClr="000000"/>
              </a:solidFill>
            </a:endParaRPr>
          </a:p>
        </p:txBody>
      </p:sp>
      <p:sp>
        <p:nvSpPr>
          <p:cNvPr id="18" name="左大括号 17"/>
          <p:cNvSpPr/>
          <p:nvPr/>
        </p:nvSpPr>
        <p:spPr>
          <a:xfrm flipH="1">
            <a:off x="9655444" y="4742481"/>
            <a:ext cx="301799" cy="96974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9984574" y="4904188"/>
            <a:ext cx="1476983" cy="646331"/>
          </a:xfrm>
          <a:prstGeom prst="rect">
            <a:avLst/>
          </a:prstGeom>
          <a:effectLst>
            <a:glow>
              <a:schemeClr val="accent1"/>
            </a:glow>
            <a:outerShdw dist="50800" sx="1000" sy="1000" algn="ctr" rotWithShape="0">
              <a:srgbClr val="000000"/>
            </a:outerShdw>
            <a:reflection endPos="0" dir="5400000" sy="-100000" algn="bl" rotWithShape="0"/>
            <a:softEdge rad="165100"/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rgbClr val="C00000"/>
                </a:solidFill>
              </a:rPr>
              <a:t>Better</a:t>
            </a:r>
            <a:r>
              <a:rPr kumimoji="1" lang="zh-CN" altLang="en-US" dirty="0" smtClean="0">
                <a:solidFill>
                  <a:srgbClr val="C00000"/>
                </a:solidFill>
              </a:rPr>
              <a:t> </a:t>
            </a:r>
            <a:r>
              <a:rPr kumimoji="1" lang="en-US" altLang="zh-CN" dirty="0" smtClean="0">
                <a:solidFill>
                  <a:srgbClr val="C00000"/>
                </a:solidFill>
              </a:rPr>
              <a:t>fairness</a:t>
            </a:r>
            <a:endParaRPr kumimoji="1" lang="zh-CN" altLang="en-US" dirty="0">
              <a:solidFill>
                <a:srgbClr val="C00000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40363" y="4896594"/>
            <a:ext cx="34187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rgbClr val="FFC000"/>
                </a:solidFill>
              </a:rPr>
              <a:t>Max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Thresh: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0.24</a:t>
            </a:r>
            <a:r>
              <a:rPr kumimoji="1" lang="zh-CN" altLang="en-US" dirty="0" smtClean="0">
                <a:solidFill>
                  <a:srgbClr val="FFC000"/>
                </a:solidFill>
              </a:rPr>
              <a:t> * </a:t>
            </a:r>
            <a:r>
              <a:rPr kumimoji="1" lang="en-US" altLang="zh-CN" dirty="0" smtClean="0">
                <a:solidFill>
                  <a:srgbClr val="FFC000"/>
                </a:solidFill>
              </a:rPr>
              <a:t>QueueSize;</a:t>
            </a:r>
            <a:endParaRPr kumimoji="1" lang="zh-CN" altLang="en-US" dirty="0" smtClean="0">
              <a:solidFill>
                <a:srgbClr val="FFC000"/>
              </a:solidFill>
            </a:endParaRPr>
          </a:p>
          <a:p>
            <a:r>
              <a:rPr kumimoji="1" lang="en-US" altLang="zh-CN" dirty="0" smtClean="0">
                <a:solidFill>
                  <a:srgbClr val="FFC000"/>
                </a:solidFill>
              </a:rPr>
              <a:t>Min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Thresh: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0.04</a:t>
            </a:r>
            <a:r>
              <a:rPr kumimoji="1" lang="zh-CN" altLang="en-US" dirty="0" smtClean="0">
                <a:solidFill>
                  <a:srgbClr val="FFC000"/>
                </a:solidFill>
              </a:rPr>
              <a:t> * </a:t>
            </a:r>
            <a:r>
              <a:rPr kumimoji="1" lang="en-US" altLang="zh-CN" dirty="0" smtClean="0">
                <a:solidFill>
                  <a:srgbClr val="FFC000"/>
                </a:solidFill>
              </a:rPr>
              <a:t>QueueSize;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sp>
        <p:nvSpPr>
          <p:cNvPr id="17" name="左大括号 16"/>
          <p:cNvSpPr/>
          <p:nvPr/>
        </p:nvSpPr>
        <p:spPr>
          <a:xfrm flipH="1">
            <a:off x="9655444" y="1953084"/>
            <a:ext cx="329130" cy="976096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9984573" y="2117966"/>
            <a:ext cx="1476983" cy="369332"/>
          </a:xfrm>
          <a:prstGeom prst="rect">
            <a:avLst/>
          </a:prstGeom>
          <a:effectLst>
            <a:glow>
              <a:schemeClr val="accent1"/>
            </a:glow>
            <a:outerShdw dist="50800" sx="1000" sy="1000" algn="ctr" rotWithShape="0">
              <a:srgbClr val="000000"/>
            </a:outerShdw>
            <a:reflection endPos="0" dir="5400000" sy="-100000" algn="bl" rotWithShape="0"/>
            <a:softEdge rad="165100"/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rgbClr val="C00000"/>
                </a:solidFill>
              </a:rPr>
              <a:t>Port</a:t>
            </a:r>
            <a:r>
              <a:rPr kumimoji="1" lang="zh-CN" altLang="en-US" dirty="0" smtClean="0">
                <a:solidFill>
                  <a:srgbClr val="C00000"/>
                </a:solidFill>
              </a:rPr>
              <a:t> </a:t>
            </a:r>
            <a:r>
              <a:rPr kumimoji="1" lang="en-US" altLang="zh-CN" dirty="0" smtClean="0">
                <a:solidFill>
                  <a:srgbClr val="C00000"/>
                </a:solidFill>
              </a:rPr>
              <a:t>#</a:t>
            </a:r>
            <a:r>
              <a:rPr kumimoji="1" lang="zh-CN" altLang="en-US" dirty="0" smtClean="0">
                <a:solidFill>
                  <a:srgbClr val="C00000"/>
                </a:solidFill>
              </a:rPr>
              <a:t> </a:t>
            </a:r>
            <a:r>
              <a:rPr kumimoji="1" lang="en-US" altLang="zh-CN" dirty="0" smtClean="0">
                <a:solidFill>
                  <a:srgbClr val="C00000"/>
                </a:solidFill>
              </a:rPr>
              <a:t>4-5</a:t>
            </a:r>
            <a:endParaRPr kumimoji="1" lang="zh-CN" altLang="en-US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65684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2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0" t="4745" r="2905" b="6215"/>
          <a:stretch/>
        </p:blipFill>
        <p:spPr>
          <a:xfrm>
            <a:off x="4134526" y="1317482"/>
            <a:ext cx="6543047" cy="5304446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9851" y="267190"/>
            <a:ext cx="9404723" cy="1400530"/>
          </a:xfrm>
        </p:spPr>
        <p:txBody>
          <a:bodyPr/>
          <a:lstStyle/>
          <a:p>
            <a:r>
              <a:rPr kumimoji="1" lang="en-US" altLang="zh-CN" sz="3200" dirty="0" smtClean="0">
                <a:solidFill>
                  <a:srgbClr val="FFC000"/>
                </a:solidFill>
              </a:rPr>
              <a:t>Parallel</a:t>
            </a:r>
            <a:r>
              <a:rPr kumimoji="1" lang="zh-CN" altLang="en-US" sz="32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3200" dirty="0" smtClean="0">
                <a:solidFill>
                  <a:srgbClr val="FFC000"/>
                </a:solidFill>
              </a:rPr>
              <a:t>TCP</a:t>
            </a:r>
            <a:r>
              <a:rPr kumimoji="1" lang="zh-CN" altLang="en-US" sz="32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3200" dirty="0" smtClean="0">
                <a:solidFill>
                  <a:srgbClr val="FFC000"/>
                </a:solidFill>
              </a:rPr>
              <a:t>throughput</a:t>
            </a:r>
            <a:r>
              <a:rPr kumimoji="1" lang="zh-CN" altLang="en-US" sz="3200" dirty="0" smtClean="0">
                <a:solidFill>
                  <a:srgbClr val="FFC000"/>
                </a:solidFill>
              </a:rPr>
              <a:t/>
            </a:r>
            <a:br>
              <a:rPr kumimoji="1" lang="zh-CN" altLang="en-US" sz="3200" dirty="0" smtClean="0">
                <a:solidFill>
                  <a:srgbClr val="FFC000"/>
                </a:solidFill>
              </a:rPr>
            </a:br>
            <a:r>
              <a:rPr kumimoji="1" lang="zh-CN" altLang="en-US" sz="3200" dirty="0" smtClean="0">
                <a:solidFill>
                  <a:srgbClr val="FFC000"/>
                </a:solidFill>
              </a:rPr>
              <a:t>													</a:t>
            </a:r>
            <a:r>
              <a:rPr kumimoji="1" lang="en-US" altLang="zh-CN" sz="2000" dirty="0" smtClean="0">
                <a:solidFill>
                  <a:srgbClr val="FFC000"/>
                </a:solidFill>
              </a:rPr>
              <a:t>--</a:t>
            </a:r>
            <a:r>
              <a:rPr kumimoji="1" lang="zh-CN" altLang="en-US" sz="20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2000" dirty="0" smtClean="0">
                <a:solidFill>
                  <a:srgbClr val="FFC000"/>
                </a:solidFill>
              </a:rPr>
              <a:t>simulation</a:t>
            </a:r>
            <a:r>
              <a:rPr kumimoji="1" lang="zh-CN" altLang="en-US" sz="20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2000" dirty="0" smtClean="0">
                <a:solidFill>
                  <a:srgbClr val="FFC000"/>
                </a:solidFill>
              </a:rPr>
              <a:t>result</a:t>
            </a:r>
            <a:endParaRPr kumimoji="1" lang="zh-CN" altLang="en-US" sz="2400" dirty="0">
              <a:solidFill>
                <a:srgbClr val="FFC000"/>
              </a:solidFill>
            </a:endParaRPr>
          </a:p>
        </p:txBody>
      </p:sp>
      <p:sp>
        <p:nvSpPr>
          <p:cNvPr id="4" name="五边形 3"/>
          <p:cNvSpPr/>
          <p:nvPr/>
        </p:nvSpPr>
        <p:spPr>
          <a:xfrm>
            <a:off x="516835" y="2110644"/>
            <a:ext cx="2160104" cy="385482"/>
          </a:xfrm>
          <a:prstGeom prst="homePlat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rgbClr val="FFC000"/>
                </a:solidFill>
              </a:rPr>
              <a:t>Queuing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Mode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sp>
        <p:nvSpPr>
          <p:cNvPr id="5" name="五边形 4"/>
          <p:cNvSpPr/>
          <p:nvPr/>
        </p:nvSpPr>
        <p:spPr>
          <a:xfrm>
            <a:off x="516835" y="2797850"/>
            <a:ext cx="2160104" cy="385482"/>
          </a:xfrm>
          <a:prstGeom prst="homePlat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rgbClr val="FFC000"/>
                </a:solidFill>
              </a:rPr>
              <a:t>Window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Size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sp>
        <p:nvSpPr>
          <p:cNvPr id="6" name="五边形 5"/>
          <p:cNvSpPr/>
          <p:nvPr/>
        </p:nvSpPr>
        <p:spPr>
          <a:xfrm>
            <a:off x="516835" y="3507764"/>
            <a:ext cx="2160104" cy="385482"/>
          </a:xfrm>
          <a:prstGeom prst="homePlat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rgbClr val="FFC000"/>
                </a:solidFill>
              </a:rPr>
              <a:t>Queue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Size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sp>
        <p:nvSpPr>
          <p:cNvPr id="7" name="五边形 6"/>
          <p:cNvSpPr/>
          <p:nvPr/>
        </p:nvSpPr>
        <p:spPr>
          <a:xfrm>
            <a:off x="516835" y="4202179"/>
            <a:ext cx="2160104" cy="385482"/>
          </a:xfrm>
          <a:prstGeom prst="homePlat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rgbClr val="FFC000"/>
                </a:solidFill>
              </a:rPr>
              <a:t>Port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Number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2782957" y="2110646"/>
            <a:ext cx="1099930" cy="385480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RED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</a:p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Queue</a:t>
            </a:r>
            <a:endParaRPr kumimoji="1" lang="zh-CN" altLang="en-US" sz="1200" dirty="0">
              <a:solidFill>
                <a:sysClr val="windowText" lastClr="000000"/>
              </a:solidFill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2782957" y="2658366"/>
            <a:ext cx="1099930" cy="601426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{2000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Bytes</a:t>
            </a:r>
            <a:endParaRPr kumimoji="1" lang="zh-CN" altLang="en-US" sz="1200" dirty="0" smtClean="0">
              <a:solidFill>
                <a:sysClr val="windowText" lastClr="000000"/>
              </a:solidFill>
            </a:endParaRPr>
          </a:p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-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32000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Bytes}</a:t>
            </a:r>
            <a:endParaRPr kumimoji="1" lang="zh-CN" altLang="en-US" sz="1200" dirty="0">
              <a:solidFill>
                <a:sysClr val="windowText" lastClr="000000"/>
              </a:solidFill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2782957" y="3368279"/>
            <a:ext cx="1099930" cy="601426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{8000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Bytes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</a:p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-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64000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Bytes}</a:t>
            </a:r>
            <a:endParaRPr kumimoji="1" lang="zh-CN" altLang="en-US" sz="1200" dirty="0">
              <a:solidFill>
                <a:sysClr val="windowText" lastClr="000000"/>
              </a:solidFill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2782957" y="4177944"/>
            <a:ext cx="1099930" cy="385482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{4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-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9}</a:t>
            </a:r>
            <a:endParaRPr kumimoji="1" lang="zh-CN" altLang="en-US" sz="1200" dirty="0">
              <a:solidFill>
                <a:sysClr val="windowText" lastClr="000000"/>
              </a:solidFill>
            </a:endParaRPr>
          </a:p>
        </p:txBody>
      </p:sp>
      <p:sp>
        <p:nvSpPr>
          <p:cNvPr id="18" name="左大括号 17"/>
          <p:cNvSpPr/>
          <p:nvPr/>
        </p:nvSpPr>
        <p:spPr>
          <a:xfrm flipH="1">
            <a:off x="9984573" y="2658366"/>
            <a:ext cx="50157" cy="849398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10190720" y="2875861"/>
            <a:ext cx="1476983" cy="383931"/>
          </a:xfrm>
          <a:prstGeom prst="rect">
            <a:avLst/>
          </a:prstGeom>
          <a:effectLst>
            <a:glow>
              <a:schemeClr val="accent1"/>
            </a:glow>
            <a:outerShdw dist="50800" sx="1000" sy="1000" algn="ctr" rotWithShape="0">
              <a:srgbClr val="000000"/>
            </a:outerShdw>
            <a:reflection endPos="0" dir="5400000" sy="-100000" algn="bl" rotWithShape="0"/>
            <a:softEdge rad="165100"/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rgbClr val="C00000"/>
                </a:solidFill>
              </a:rPr>
              <a:t>+-</a:t>
            </a:r>
            <a:r>
              <a:rPr kumimoji="1" lang="zh-CN" altLang="en-US" dirty="0" smtClean="0">
                <a:solidFill>
                  <a:srgbClr val="C00000"/>
                </a:solidFill>
              </a:rPr>
              <a:t> </a:t>
            </a:r>
            <a:r>
              <a:rPr kumimoji="1" lang="en-US" altLang="zh-CN" dirty="0" smtClean="0">
                <a:solidFill>
                  <a:srgbClr val="C00000"/>
                </a:solidFill>
              </a:rPr>
              <a:t>18%</a:t>
            </a:r>
            <a:endParaRPr kumimoji="1" lang="zh-CN" altLang="en-US" dirty="0">
              <a:solidFill>
                <a:srgbClr val="C00000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40363" y="4896594"/>
            <a:ext cx="34187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rgbClr val="FFC000"/>
                </a:solidFill>
              </a:rPr>
              <a:t>Max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Thresh: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0.1</a:t>
            </a:r>
            <a:r>
              <a:rPr kumimoji="1" lang="zh-CN" altLang="en-US" dirty="0" smtClean="0">
                <a:solidFill>
                  <a:srgbClr val="FFC000"/>
                </a:solidFill>
              </a:rPr>
              <a:t> * </a:t>
            </a:r>
            <a:r>
              <a:rPr kumimoji="1" lang="en-US" altLang="zh-CN" dirty="0" smtClean="0">
                <a:solidFill>
                  <a:srgbClr val="FFC000"/>
                </a:solidFill>
              </a:rPr>
              <a:t>QueueSize;</a:t>
            </a:r>
            <a:endParaRPr kumimoji="1" lang="zh-CN" altLang="en-US" dirty="0" smtClean="0">
              <a:solidFill>
                <a:srgbClr val="FFC000"/>
              </a:solidFill>
            </a:endParaRPr>
          </a:p>
          <a:p>
            <a:r>
              <a:rPr kumimoji="1" lang="en-US" altLang="zh-CN" dirty="0" smtClean="0">
                <a:solidFill>
                  <a:srgbClr val="FFC000"/>
                </a:solidFill>
              </a:rPr>
              <a:t>Min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Thresh: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0.04</a:t>
            </a:r>
            <a:r>
              <a:rPr kumimoji="1" lang="zh-CN" altLang="en-US" dirty="0" smtClean="0">
                <a:solidFill>
                  <a:srgbClr val="FFC000"/>
                </a:solidFill>
              </a:rPr>
              <a:t> * </a:t>
            </a:r>
            <a:r>
              <a:rPr kumimoji="1" lang="en-US" altLang="zh-CN" dirty="0" smtClean="0">
                <a:solidFill>
                  <a:srgbClr val="FFC000"/>
                </a:solidFill>
              </a:rPr>
              <a:t>QueueSize;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cxnSp>
        <p:nvCxnSpPr>
          <p:cNvPr id="16" name="直线箭头连接符 15"/>
          <p:cNvCxnSpPr/>
          <p:nvPr/>
        </p:nvCxnSpPr>
        <p:spPr>
          <a:xfrm flipV="1">
            <a:off x="5610386" y="3618926"/>
            <a:ext cx="0" cy="2743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线箭头连接符 16"/>
          <p:cNvCxnSpPr/>
          <p:nvPr/>
        </p:nvCxnSpPr>
        <p:spPr>
          <a:xfrm flipV="1">
            <a:off x="8426473" y="2221806"/>
            <a:ext cx="0" cy="2743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39157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0" t="4068" r="2724" b="5311"/>
          <a:stretch/>
        </p:blipFill>
        <p:spPr>
          <a:xfrm>
            <a:off x="4159386" y="1314622"/>
            <a:ext cx="6356306" cy="531016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9851" y="267190"/>
            <a:ext cx="9404723" cy="1400530"/>
          </a:xfrm>
        </p:spPr>
        <p:txBody>
          <a:bodyPr/>
          <a:lstStyle/>
          <a:p>
            <a:r>
              <a:rPr kumimoji="1" lang="en-US" altLang="zh-CN" sz="3200" dirty="0" smtClean="0">
                <a:solidFill>
                  <a:srgbClr val="FFC000"/>
                </a:solidFill>
              </a:rPr>
              <a:t>Parallel</a:t>
            </a:r>
            <a:r>
              <a:rPr kumimoji="1" lang="zh-CN" altLang="en-US" sz="32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3200" dirty="0" smtClean="0">
                <a:solidFill>
                  <a:srgbClr val="FFC000"/>
                </a:solidFill>
              </a:rPr>
              <a:t>TCP</a:t>
            </a:r>
            <a:r>
              <a:rPr kumimoji="1" lang="zh-CN" altLang="en-US" sz="32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3200" dirty="0" smtClean="0">
                <a:solidFill>
                  <a:srgbClr val="FFC000"/>
                </a:solidFill>
              </a:rPr>
              <a:t>standard</a:t>
            </a:r>
            <a:r>
              <a:rPr kumimoji="1" lang="zh-CN" altLang="en-US" sz="32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3200" dirty="0" smtClean="0">
                <a:solidFill>
                  <a:srgbClr val="FFC000"/>
                </a:solidFill>
              </a:rPr>
              <a:t>deviation</a:t>
            </a:r>
            <a:r>
              <a:rPr kumimoji="1" lang="zh-CN" altLang="en-US" sz="3200" dirty="0" smtClean="0">
                <a:solidFill>
                  <a:srgbClr val="FFC000"/>
                </a:solidFill>
              </a:rPr>
              <a:t/>
            </a:r>
            <a:br>
              <a:rPr kumimoji="1" lang="zh-CN" altLang="en-US" sz="3200" dirty="0" smtClean="0">
                <a:solidFill>
                  <a:srgbClr val="FFC000"/>
                </a:solidFill>
              </a:rPr>
            </a:br>
            <a:r>
              <a:rPr kumimoji="1" lang="zh-CN" altLang="en-US" sz="3200" dirty="0" smtClean="0">
                <a:solidFill>
                  <a:srgbClr val="FFC000"/>
                </a:solidFill>
              </a:rPr>
              <a:t>													</a:t>
            </a:r>
            <a:r>
              <a:rPr kumimoji="1" lang="en-US" altLang="zh-CN" sz="2000" dirty="0" smtClean="0">
                <a:solidFill>
                  <a:srgbClr val="FFC000"/>
                </a:solidFill>
              </a:rPr>
              <a:t>--</a:t>
            </a:r>
            <a:r>
              <a:rPr kumimoji="1" lang="zh-CN" altLang="en-US" sz="20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2000" dirty="0" smtClean="0">
                <a:solidFill>
                  <a:srgbClr val="FFC000"/>
                </a:solidFill>
              </a:rPr>
              <a:t>simulation</a:t>
            </a:r>
            <a:r>
              <a:rPr kumimoji="1" lang="zh-CN" altLang="en-US" sz="20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2000" dirty="0" smtClean="0">
                <a:solidFill>
                  <a:srgbClr val="FFC000"/>
                </a:solidFill>
              </a:rPr>
              <a:t>result</a:t>
            </a:r>
            <a:endParaRPr kumimoji="1" lang="zh-CN" altLang="en-US" sz="2400" dirty="0">
              <a:solidFill>
                <a:srgbClr val="FFC000"/>
              </a:solidFill>
            </a:endParaRPr>
          </a:p>
        </p:txBody>
      </p:sp>
      <p:sp>
        <p:nvSpPr>
          <p:cNvPr id="4" name="五边形 3"/>
          <p:cNvSpPr/>
          <p:nvPr/>
        </p:nvSpPr>
        <p:spPr>
          <a:xfrm>
            <a:off x="516835" y="2110644"/>
            <a:ext cx="2160104" cy="385482"/>
          </a:xfrm>
          <a:prstGeom prst="homePlat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rgbClr val="FFC000"/>
                </a:solidFill>
              </a:rPr>
              <a:t>Queuing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Mode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sp>
        <p:nvSpPr>
          <p:cNvPr id="5" name="五边形 4"/>
          <p:cNvSpPr/>
          <p:nvPr/>
        </p:nvSpPr>
        <p:spPr>
          <a:xfrm>
            <a:off x="516835" y="2797850"/>
            <a:ext cx="2160104" cy="385482"/>
          </a:xfrm>
          <a:prstGeom prst="homePlat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rgbClr val="FFC000"/>
                </a:solidFill>
              </a:rPr>
              <a:t>Window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Size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sp>
        <p:nvSpPr>
          <p:cNvPr id="6" name="五边形 5"/>
          <p:cNvSpPr/>
          <p:nvPr/>
        </p:nvSpPr>
        <p:spPr>
          <a:xfrm>
            <a:off x="516835" y="3507764"/>
            <a:ext cx="2160104" cy="385482"/>
          </a:xfrm>
          <a:prstGeom prst="homePlat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rgbClr val="FFC000"/>
                </a:solidFill>
              </a:rPr>
              <a:t>Queue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Size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sp>
        <p:nvSpPr>
          <p:cNvPr id="7" name="五边形 6"/>
          <p:cNvSpPr/>
          <p:nvPr/>
        </p:nvSpPr>
        <p:spPr>
          <a:xfrm>
            <a:off x="516835" y="4202179"/>
            <a:ext cx="2160104" cy="385482"/>
          </a:xfrm>
          <a:prstGeom prst="homePlat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rgbClr val="FFC000"/>
                </a:solidFill>
              </a:rPr>
              <a:t>Port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Number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2782957" y="2110646"/>
            <a:ext cx="1099930" cy="385480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RED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</a:p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Queue</a:t>
            </a:r>
            <a:endParaRPr kumimoji="1" lang="zh-CN" altLang="en-US" sz="1200" dirty="0">
              <a:solidFill>
                <a:sysClr val="windowText" lastClr="000000"/>
              </a:solidFill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2782957" y="2658366"/>
            <a:ext cx="1099930" cy="601426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{2000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Bytes</a:t>
            </a:r>
            <a:endParaRPr kumimoji="1" lang="zh-CN" altLang="en-US" sz="1200" dirty="0" smtClean="0">
              <a:solidFill>
                <a:sysClr val="windowText" lastClr="000000"/>
              </a:solidFill>
            </a:endParaRPr>
          </a:p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-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32000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Bytes}</a:t>
            </a:r>
            <a:endParaRPr kumimoji="1" lang="zh-CN" altLang="en-US" sz="1200" dirty="0">
              <a:solidFill>
                <a:sysClr val="windowText" lastClr="000000"/>
              </a:solidFill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2782957" y="3368279"/>
            <a:ext cx="1099930" cy="601426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{8000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Bytes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</a:p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-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64000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Bytes}</a:t>
            </a:r>
            <a:endParaRPr kumimoji="1" lang="zh-CN" altLang="en-US" sz="1200" dirty="0">
              <a:solidFill>
                <a:sysClr val="windowText" lastClr="000000"/>
              </a:solidFill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2782957" y="4177944"/>
            <a:ext cx="1099930" cy="385482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{4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-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9}</a:t>
            </a:r>
            <a:endParaRPr kumimoji="1" lang="zh-CN" altLang="en-US" sz="1200" dirty="0">
              <a:solidFill>
                <a:sysClr val="windowText" lastClr="000000"/>
              </a:solidFill>
            </a:endParaRPr>
          </a:p>
        </p:txBody>
      </p:sp>
      <p:sp>
        <p:nvSpPr>
          <p:cNvPr id="18" name="左大括号 17"/>
          <p:cNvSpPr/>
          <p:nvPr/>
        </p:nvSpPr>
        <p:spPr>
          <a:xfrm flipH="1">
            <a:off x="9655444" y="4990449"/>
            <a:ext cx="301799" cy="96974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9984574" y="5136662"/>
            <a:ext cx="1476983" cy="646331"/>
          </a:xfrm>
          <a:prstGeom prst="rect">
            <a:avLst/>
          </a:prstGeom>
          <a:effectLst>
            <a:glow>
              <a:schemeClr val="accent1"/>
            </a:glow>
            <a:outerShdw dist="50800" sx="1000" sy="1000" algn="ctr" rotWithShape="0">
              <a:srgbClr val="000000"/>
            </a:outerShdw>
            <a:reflection endPos="0" dir="5400000" sy="-100000" algn="bl" rotWithShape="0"/>
            <a:softEdge rad="165100"/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rgbClr val="C00000"/>
                </a:solidFill>
              </a:rPr>
              <a:t>Better</a:t>
            </a:r>
            <a:r>
              <a:rPr kumimoji="1" lang="zh-CN" altLang="en-US" dirty="0" smtClean="0">
                <a:solidFill>
                  <a:srgbClr val="C00000"/>
                </a:solidFill>
              </a:rPr>
              <a:t> </a:t>
            </a:r>
            <a:r>
              <a:rPr kumimoji="1" lang="en-US" altLang="zh-CN" dirty="0" smtClean="0">
                <a:solidFill>
                  <a:srgbClr val="C00000"/>
                </a:solidFill>
              </a:rPr>
              <a:t>fairness</a:t>
            </a:r>
            <a:endParaRPr kumimoji="1" lang="zh-CN" altLang="en-US" dirty="0">
              <a:solidFill>
                <a:srgbClr val="C00000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40363" y="4896594"/>
            <a:ext cx="34187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rgbClr val="FFC000"/>
                </a:solidFill>
              </a:rPr>
              <a:t>Max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Thresh: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0.1</a:t>
            </a:r>
            <a:r>
              <a:rPr kumimoji="1" lang="zh-CN" altLang="en-US" dirty="0" smtClean="0">
                <a:solidFill>
                  <a:srgbClr val="FFC000"/>
                </a:solidFill>
              </a:rPr>
              <a:t> * </a:t>
            </a:r>
            <a:r>
              <a:rPr kumimoji="1" lang="en-US" altLang="zh-CN" dirty="0" smtClean="0">
                <a:solidFill>
                  <a:srgbClr val="FFC000"/>
                </a:solidFill>
              </a:rPr>
              <a:t>QueueSize;</a:t>
            </a:r>
            <a:endParaRPr kumimoji="1" lang="zh-CN" altLang="en-US" dirty="0" smtClean="0">
              <a:solidFill>
                <a:srgbClr val="FFC000"/>
              </a:solidFill>
            </a:endParaRPr>
          </a:p>
          <a:p>
            <a:r>
              <a:rPr kumimoji="1" lang="en-US" altLang="zh-CN" dirty="0" smtClean="0">
                <a:solidFill>
                  <a:srgbClr val="FFC000"/>
                </a:solidFill>
              </a:rPr>
              <a:t>Min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Thresh: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0.04</a:t>
            </a:r>
            <a:r>
              <a:rPr kumimoji="1" lang="zh-CN" altLang="en-US" dirty="0" smtClean="0">
                <a:solidFill>
                  <a:srgbClr val="FFC000"/>
                </a:solidFill>
              </a:rPr>
              <a:t> * </a:t>
            </a:r>
            <a:r>
              <a:rPr kumimoji="1" lang="en-US" altLang="zh-CN" dirty="0" smtClean="0">
                <a:solidFill>
                  <a:srgbClr val="FFC000"/>
                </a:solidFill>
              </a:rPr>
              <a:t>QueueSize;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sp>
        <p:nvSpPr>
          <p:cNvPr id="17" name="左大括号 16"/>
          <p:cNvSpPr/>
          <p:nvPr/>
        </p:nvSpPr>
        <p:spPr>
          <a:xfrm flipH="1">
            <a:off x="9546956" y="1875295"/>
            <a:ext cx="437618" cy="1792918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9984573" y="2117966"/>
            <a:ext cx="1476983" cy="369332"/>
          </a:xfrm>
          <a:prstGeom prst="rect">
            <a:avLst/>
          </a:prstGeom>
          <a:effectLst>
            <a:glow>
              <a:schemeClr val="accent1"/>
            </a:glow>
            <a:outerShdw dist="50800" sx="1000" sy="1000" algn="ctr" rotWithShape="0">
              <a:srgbClr val="000000"/>
            </a:outerShdw>
            <a:reflection endPos="0" dir="5400000" sy="-100000" algn="bl" rotWithShape="0"/>
            <a:softEdge rad="165100"/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rgbClr val="C00000"/>
                </a:solidFill>
              </a:rPr>
              <a:t>Port</a:t>
            </a:r>
            <a:r>
              <a:rPr kumimoji="1" lang="zh-CN" altLang="en-US" dirty="0" smtClean="0">
                <a:solidFill>
                  <a:srgbClr val="C00000"/>
                </a:solidFill>
              </a:rPr>
              <a:t> </a:t>
            </a:r>
            <a:r>
              <a:rPr kumimoji="1" lang="en-US" altLang="zh-CN" dirty="0" smtClean="0">
                <a:solidFill>
                  <a:srgbClr val="C00000"/>
                </a:solidFill>
              </a:rPr>
              <a:t>#</a:t>
            </a:r>
            <a:r>
              <a:rPr kumimoji="1" lang="zh-CN" altLang="en-US" dirty="0" smtClean="0">
                <a:solidFill>
                  <a:srgbClr val="C00000"/>
                </a:solidFill>
              </a:rPr>
              <a:t> </a:t>
            </a:r>
            <a:r>
              <a:rPr kumimoji="1" lang="en-US" altLang="zh-CN" dirty="0" smtClean="0">
                <a:solidFill>
                  <a:srgbClr val="C00000"/>
                </a:solidFill>
              </a:rPr>
              <a:t>4-6</a:t>
            </a:r>
            <a:endParaRPr kumimoji="1" lang="zh-CN" altLang="en-US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6431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6" t="4520" r="1933" b="5763"/>
          <a:stretch/>
        </p:blipFill>
        <p:spPr>
          <a:xfrm>
            <a:off x="4209356" y="1345083"/>
            <a:ext cx="6437977" cy="5249244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9851" y="267190"/>
            <a:ext cx="9404723" cy="1400530"/>
          </a:xfrm>
        </p:spPr>
        <p:txBody>
          <a:bodyPr/>
          <a:lstStyle/>
          <a:p>
            <a:r>
              <a:rPr kumimoji="1" lang="en-US" altLang="zh-CN" sz="3200" dirty="0" smtClean="0">
                <a:solidFill>
                  <a:srgbClr val="FFC000"/>
                </a:solidFill>
              </a:rPr>
              <a:t>Parallel</a:t>
            </a:r>
            <a:r>
              <a:rPr kumimoji="1" lang="zh-CN" altLang="en-US" sz="32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3200" dirty="0" smtClean="0">
                <a:solidFill>
                  <a:srgbClr val="FFC000"/>
                </a:solidFill>
              </a:rPr>
              <a:t>TCP</a:t>
            </a:r>
            <a:r>
              <a:rPr kumimoji="1" lang="zh-CN" altLang="en-US" sz="32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3200" dirty="0" smtClean="0">
                <a:solidFill>
                  <a:srgbClr val="FFC000"/>
                </a:solidFill>
              </a:rPr>
              <a:t>throughput</a:t>
            </a:r>
            <a:r>
              <a:rPr kumimoji="1" lang="zh-CN" altLang="en-US" sz="3200" dirty="0" smtClean="0">
                <a:solidFill>
                  <a:srgbClr val="FFC000"/>
                </a:solidFill>
              </a:rPr>
              <a:t/>
            </a:r>
            <a:br>
              <a:rPr kumimoji="1" lang="zh-CN" altLang="en-US" sz="3200" dirty="0" smtClean="0">
                <a:solidFill>
                  <a:srgbClr val="FFC000"/>
                </a:solidFill>
              </a:rPr>
            </a:br>
            <a:r>
              <a:rPr kumimoji="1" lang="zh-CN" altLang="en-US" sz="3200" dirty="0" smtClean="0">
                <a:solidFill>
                  <a:srgbClr val="FFC000"/>
                </a:solidFill>
              </a:rPr>
              <a:t>													</a:t>
            </a:r>
            <a:r>
              <a:rPr kumimoji="1" lang="en-US" altLang="zh-CN" sz="2000" dirty="0" smtClean="0">
                <a:solidFill>
                  <a:srgbClr val="FFC000"/>
                </a:solidFill>
              </a:rPr>
              <a:t>--</a:t>
            </a:r>
            <a:r>
              <a:rPr kumimoji="1" lang="zh-CN" altLang="en-US" sz="20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2000" dirty="0" smtClean="0">
                <a:solidFill>
                  <a:srgbClr val="FFC000"/>
                </a:solidFill>
              </a:rPr>
              <a:t>simulation</a:t>
            </a:r>
            <a:r>
              <a:rPr kumimoji="1" lang="zh-CN" altLang="en-US" sz="20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2000" dirty="0" smtClean="0">
                <a:solidFill>
                  <a:srgbClr val="FFC000"/>
                </a:solidFill>
              </a:rPr>
              <a:t>result</a:t>
            </a:r>
            <a:endParaRPr kumimoji="1" lang="zh-CN" altLang="en-US" sz="2400" dirty="0">
              <a:solidFill>
                <a:srgbClr val="FFC000"/>
              </a:solidFill>
            </a:endParaRPr>
          </a:p>
        </p:txBody>
      </p:sp>
      <p:sp>
        <p:nvSpPr>
          <p:cNvPr id="4" name="五边形 3"/>
          <p:cNvSpPr/>
          <p:nvPr/>
        </p:nvSpPr>
        <p:spPr>
          <a:xfrm>
            <a:off x="516835" y="2110644"/>
            <a:ext cx="2160104" cy="385482"/>
          </a:xfrm>
          <a:prstGeom prst="homePlat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rgbClr val="FFC000"/>
                </a:solidFill>
              </a:rPr>
              <a:t>Queuing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Mode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sp>
        <p:nvSpPr>
          <p:cNvPr id="5" name="五边形 4"/>
          <p:cNvSpPr/>
          <p:nvPr/>
        </p:nvSpPr>
        <p:spPr>
          <a:xfrm>
            <a:off x="516835" y="2797850"/>
            <a:ext cx="2160104" cy="385482"/>
          </a:xfrm>
          <a:prstGeom prst="homePlat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rgbClr val="FFC000"/>
                </a:solidFill>
              </a:rPr>
              <a:t>Window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Size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sp>
        <p:nvSpPr>
          <p:cNvPr id="6" name="五边形 5"/>
          <p:cNvSpPr/>
          <p:nvPr/>
        </p:nvSpPr>
        <p:spPr>
          <a:xfrm>
            <a:off x="516835" y="3507764"/>
            <a:ext cx="2160104" cy="385482"/>
          </a:xfrm>
          <a:prstGeom prst="homePlat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rgbClr val="FFC000"/>
                </a:solidFill>
              </a:rPr>
              <a:t>Queue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Size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sp>
        <p:nvSpPr>
          <p:cNvPr id="7" name="五边形 6"/>
          <p:cNvSpPr/>
          <p:nvPr/>
        </p:nvSpPr>
        <p:spPr>
          <a:xfrm>
            <a:off x="516835" y="4202179"/>
            <a:ext cx="2160104" cy="385482"/>
          </a:xfrm>
          <a:prstGeom prst="homePlat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rgbClr val="FFC000"/>
                </a:solidFill>
              </a:rPr>
              <a:t>Port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Number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2782957" y="2110646"/>
            <a:ext cx="1099930" cy="385480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RED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</a:p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Queue</a:t>
            </a:r>
            <a:endParaRPr kumimoji="1" lang="zh-CN" altLang="en-US" sz="1200" dirty="0">
              <a:solidFill>
                <a:sysClr val="windowText" lastClr="000000"/>
              </a:solidFill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2782957" y="2658366"/>
            <a:ext cx="1099930" cy="601426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{2000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Bytes</a:t>
            </a:r>
            <a:endParaRPr kumimoji="1" lang="zh-CN" altLang="en-US" sz="1200" dirty="0" smtClean="0">
              <a:solidFill>
                <a:sysClr val="windowText" lastClr="000000"/>
              </a:solidFill>
            </a:endParaRPr>
          </a:p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-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32000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Bytes}</a:t>
            </a:r>
            <a:endParaRPr kumimoji="1" lang="zh-CN" altLang="en-US" sz="1200" dirty="0">
              <a:solidFill>
                <a:sysClr val="windowText" lastClr="000000"/>
              </a:solidFill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2782957" y="3368279"/>
            <a:ext cx="1099930" cy="601426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{8000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Bytes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</a:p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-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64000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Bytes}</a:t>
            </a:r>
            <a:endParaRPr kumimoji="1" lang="zh-CN" altLang="en-US" sz="1200" dirty="0">
              <a:solidFill>
                <a:sysClr val="windowText" lastClr="000000"/>
              </a:solidFill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2782957" y="4177944"/>
            <a:ext cx="1099930" cy="385482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{4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-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9}</a:t>
            </a:r>
            <a:endParaRPr kumimoji="1" lang="zh-CN" altLang="en-US" sz="1200" dirty="0">
              <a:solidFill>
                <a:sysClr val="windowText" lastClr="000000"/>
              </a:solidFill>
            </a:endParaRPr>
          </a:p>
        </p:txBody>
      </p:sp>
      <p:sp>
        <p:nvSpPr>
          <p:cNvPr id="18" name="左大括号 17"/>
          <p:cNvSpPr/>
          <p:nvPr/>
        </p:nvSpPr>
        <p:spPr>
          <a:xfrm flipH="1">
            <a:off x="9984572" y="3707270"/>
            <a:ext cx="45719" cy="67018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10080736" y="3823910"/>
            <a:ext cx="1476983" cy="383931"/>
          </a:xfrm>
          <a:prstGeom prst="rect">
            <a:avLst/>
          </a:prstGeom>
          <a:effectLst>
            <a:glow>
              <a:schemeClr val="accent1"/>
            </a:glow>
            <a:outerShdw dist="50800" sx="1000" sy="1000" algn="ctr" rotWithShape="0">
              <a:srgbClr val="000000"/>
            </a:outerShdw>
            <a:reflection endPos="0" dir="5400000" sy="-100000" algn="bl" rotWithShape="0"/>
            <a:softEdge rad="165100"/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rgbClr val="C00000"/>
                </a:solidFill>
              </a:rPr>
              <a:t>+-</a:t>
            </a:r>
            <a:r>
              <a:rPr kumimoji="1" lang="zh-CN" altLang="en-US" dirty="0" smtClean="0">
                <a:solidFill>
                  <a:srgbClr val="C00000"/>
                </a:solidFill>
              </a:rPr>
              <a:t> </a:t>
            </a:r>
            <a:r>
              <a:rPr kumimoji="1" lang="en-US" altLang="zh-CN" dirty="0" smtClean="0">
                <a:solidFill>
                  <a:srgbClr val="C00000"/>
                </a:solidFill>
              </a:rPr>
              <a:t>22%</a:t>
            </a:r>
            <a:endParaRPr kumimoji="1" lang="zh-CN" altLang="en-US" dirty="0">
              <a:solidFill>
                <a:srgbClr val="C00000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40363" y="4896594"/>
            <a:ext cx="36941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rgbClr val="FFC000"/>
                </a:solidFill>
              </a:rPr>
              <a:t>Max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Thresh: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0.004</a:t>
            </a:r>
            <a:r>
              <a:rPr kumimoji="1" lang="zh-CN" altLang="en-US" dirty="0" smtClean="0">
                <a:solidFill>
                  <a:srgbClr val="FFC000"/>
                </a:solidFill>
              </a:rPr>
              <a:t> * </a:t>
            </a:r>
            <a:r>
              <a:rPr kumimoji="1" lang="en-US" altLang="zh-CN" dirty="0" smtClean="0">
                <a:solidFill>
                  <a:srgbClr val="FFC000"/>
                </a:solidFill>
              </a:rPr>
              <a:t>QueueSize;</a:t>
            </a:r>
            <a:endParaRPr kumimoji="1" lang="zh-CN" altLang="en-US" dirty="0" smtClean="0">
              <a:solidFill>
                <a:srgbClr val="FFC000"/>
              </a:solidFill>
            </a:endParaRPr>
          </a:p>
          <a:p>
            <a:r>
              <a:rPr kumimoji="1" lang="en-US" altLang="zh-CN" dirty="0" smtClean="0">
                <a:solidFill>
                  <a:srgbClr val="FFC000"/>
                </a:solidFill>
              </a:rPr>
              <a:t>Min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Thresh: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0.0001</a:t>
            </a:r>
            <a:r>
              <a:rPr kumimoji="1" lang="zh-CN" altLang="en-US" dirty="0" smtClean="0">
                <a:solidFill>
                  <a:srgbClr val="FFC000"/>
                </a:solidFill>
              </a:rPr>
              <a:t> * </a:t>
            </a:r>
            <a:r>
              <a:rPr kumimoji="1" lang="en-US" altLang="zh-CN" dirty="0" smtClean="0">
                <a:solidFill>
                  <a:srgbClr val="FFC000"/>
                </a:solidFill>
              </a:rPr>
              <a:t>QueueSize;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cxnSp>
        <p:nvCxnSpPr>
          <p:cNvPr id="16" name="直线箭头连接符 15"/>
          <p:cNvCxnSpPr/>
          <p:nvPr/>
        </p:nvCxnSpPr>
        <p:spPr>
          <a:xfrm flipV="1">
            <a:off x="6292085" y="4424104"/>
            <a:ext cx="0" cy="2743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线箭头连接符 16"/>
          <p:cNvCxnSpPr/>
          <p:nvPr/>
        </p:nvCxnSpPr>
        <p:spPr>
          <a:xfrm flipV="1">
            <a:off x="9214189" y="3122632"/>
            <a:ext cx="0" cy="2743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31040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2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8" t="4520" r="2528" b="5763"/>
          <a:stretch/>
        </p:blipFill>
        <p:spPr>
          <a:xfrm>
            <a:off x="4132055" y="1388837"/>
            <a:ext cx="6375796" cy="5234103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9851" y="267190"/>
            <a:ext cx="9404723" cy="1400530"/>
          </a:xfrm>
        </p:spPr>
        <p:txBody>
          <a:bodyPr/>
          <a:lstStyle/>
          <a:p>
            <a:r>
              <a:rPr kumimoji="1" lang="en-US" altLang="zh-CN" sz="3200" dirty="0" smtClean="0">
                <a:solidFill>
                  <a:srgbClr val="FFC000"/>
                </a:solidFill>
              </a:rPr>
              <a:t>Parallel</a:t>
            </a:r>
            <a:r>
              <a:rPr kumimoji="1" lang="zh-CN" altLang="en-US" sz="32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3200" dirty="0" smtClean="0">
                <a:solidFill>
                  <a:srgbClr val="FFC000"/>
                </a:solidFill>
              </a:rPr>
              <a:t>TCP</a:t>
            </a:r>
            <a:r>
              <a:rPr kumimoji="1" lang="zh-CN" altLang="en-US" sz="32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3200" dirty="0" smtClean="0">
                <a:solidFill>
                  <a:srgbClr val="FFC000"/>
                </a:solidFill>
              </a:rPr>
              <a:t>standard</a:t>
            </a:r>
            <a:r>
              <a:rPr kumimoji="1" lang="zh-CN" altLang="en-US" sz="32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3200" dirty="0" smtClean="0">
                <a:solidFill>
                  <a:srgbClr val="FFC000"/>
                </a:solidFill>
              </a:rPr>
              <a:t>deviation</a:t>
            </a:r>
            <a:r>
              <a:rPr kumimoji="1" lang="zh-CN" altLang="en-US" sz="3200" dirty="0" smtClean="0">
                <a:solidFill>
                  <a:srgbClr val="FFC000"/>
                </a:solidFill>
              </a:rPr>
              <a:t/>
            </a:r>
            <a:br>
              <a:rPr kumimoji="1" lang="zh-CN" altLang="en-US" sz="3200" dirty="0" smtClean="0">
                <a:solidFill>
                  <a:srgbClr val="FFC000"/>
                </a:solidFill>
              </a:rPr>
            </a:br>
            <a:r>
              <a:rPr kumimoji="1" lang="zh-CN" altLang="en-US" sz="3200" dirty="0" smtClean="0">
                <a:solidFill>
                  <a:srgbClr val="FFC000"/>
                </a:solidFill>
              </a:rPr>
              <a:t>													</a:t>
            </a:r>
            <a:r>
              <a:rPr kumimoji="1" lang="en-US" altLang="zh-CN" sz="2000" dirty="0" smtClean="0">
                <a:solidFill>
                  <a:srgbClr val="FFC000"/>
                </a:solidFill>
              </a:rPr>
              <a:t>--</a:t>
            </a:r>
            <a:r>
              <a:rPr kumimoji="1" lang="zh-CN" altLang="en-US" sz="20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2000" dirty="0" smtClean="0">
                <a:solidFill>
                  <a:srgbClr val="FFC000"/>
                </a:solidFill>
              </a:rPr>
              <a:t>simulation</a:t>
            </a:r>
            <a:r>
              <a:rPr kumimoji="1" lang="zh-CN" altLang="en-US" sz="20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2000" dirty="0" smtClean="0">
                <a:solidFill>
                  <a:srgbClr val="FFC000"/>
                </a:solidFill>
              </a:rPr>
              <a:t>result</a:t>
            </a:r>
            <a:endParaRPr kumimoji="1" lang="zh-CN" altLang="en-US" sz="2400" dirty="0">
              <a:solidFill>
                <a:srgbClr val="FFC000"/>
              </a:solidFill>
            </a:endParaRPr>
          </a:p>
        </p:txBody>
      </p:sp>
      <p:sp>
        <p:nvSpPr>
          <p:cNvPr id="4" name="五边形 3"/>
          <p:cNvSpPr/>
          <p:nvPr/>
        </p:nvSpPr>
        <p:spPr>
          <a:xfrm>
            <a:off x="516835" y="2110644"/>
            <a:ext cx="2160104" cy="385482"/>
          </a:xfrm>
          <a:prstGeom prst="homePlat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rgbClr val="FFC000"/>
                </a:solidFill>
              </a:rPr>
              <a:t>Queuing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Mode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sp>
        <p:nvSpPr>
          <p:cNvPr id="5" name="五边形 4"/>
          <p:cNvSpPr/>
          <p:nvPr/>
        </p:nvSpPr>
        <p:spPr>
          <a:xfrm>
            <a:off x="516835" y="2797850"/>
            <a:ext cx="2160104" cy="385482"/>
          </a:xfrm>
          <a:prstGeom prst="homePlat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rgbClr val="FFC000"/>
                </a:solidFill>
              </a:rPr>
              <a:t>Window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Size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sp>
        <p:nvSpPr>
          <p:cNvPr id="6" name="五边形 5"/>
          <p:cNvSpPr/>
          <p:nvPr/>
        </p:nvSpPr>
        <p:spPr>
          <a:xfrm>
            <a:off x="516835" y="3507764"/>
            <a:ext cx="2160104" cy="385482"/>
          </a:xfrm>
          <a:prstGeom prst="homePlat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rgbClr val="FFC000"/>
                </a:solidFill>
              </a:rPr>
              <a:t>Queue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Size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sp>
        <p:nvSpPr>
          <p:cNvPr id="7" name="五边形 6"/>
          <p:cNvSpPr/>
          <p:nvPr/>
        </p:nvSpPr>
        <p:spPr>
          <a:xfrm>
            <a:off x="516835" y="4202179"/>
            <a:ext cx="2160104" cy="385482"/>
          </a:xfrm>
          <a:prstGeom prst="homePlat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rgbClr val="FFC000"/>
                </a:solidFill>
              </a:rPr>
              <a:t>Port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Number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2782957" y="2110646"/>
            <a:ext cx="1099930" cy="385480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RED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</a:p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Queue</a:t>
            </a:r>
            <a:endParaRPr kumimoji="1" lang="zh-CN" altLang="en-US" sz="1200" dirty="0">
              <a:solidFill>
                <a:sysClr val="windowText" lastClr="000000"/>
              </a:solidFill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2782957" y="2658366"/>
            <a:ext cx="1099930" cy="601426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{2000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Bytes</a:t>
            </a:r>
            <a:endParaRPr kumimoji="1" lang="zh-CN" altLang="en-US" sz="1200" dirty="0" smtClean="0">
              <a:solidFill>
                <a:sysClr val="windowText" lastClr="000000"/>
              </a:solidFill>
            </a:endParaRPr>
          </a:p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-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32000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Bytes}</a:t>
            </a:r>
            <a:endParaRPr kumimoji="1" lang="zh-CN" altLang="en-US" sz="1200" dirty="0">
              <a:solidFill>
                <a:sysClr val="windowText" lastClr="000000"/>
              </a:solidFill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2782957" y="3368279"/>
            <a:ext cx="1099930" cy="601426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{8000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Bytes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</a:p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-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64000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Bytes}</a:t>
            </a:r>
            <a:endParaRPr kumimoji="1" lang="zh-CN" altLang="en-US" sz="1200" dirty="0">
              <a:solidFill>
                <a:sysClr val="windowText" lastClr="000000"/>
              </a:solidFill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2782957" y="4177944"/>
            <a:ext cx="1099930" cy="385482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{4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-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9}</a:t>
            </a:r>
            <a:endParaRPr kumimoji="1" lang="zh-CN" altLang="en-US" sz="1200" dirty="0">
              <a:solidFill>
                <a:sysClr val="windowText" lastClr="000000"/>
              </a:solidFill>
            </a:endParaRPr>
          </a:p>
        </p:txBody>
      </p:sp>
      <p:sp>
        <p:nvSpPr>
          <p:cNvPr id="18" name="左大括号 17"/>
          <p:cNvSpPr/>
          <p:nvPr/>
        </p:nvSpPr>
        <p:spPr>
          <a:xfrm flipH="1">
            <a:off x="9670941" y="4896595"/>
            <a:ext cx="286301" cy="1063602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9984574" y="5136662"/>
            <a:ext cx="1476983" cy="646331"/>
          </a:xfrm>
          <a:prstGeom prst="rect">
            <a:avLst/>
          </a:prstGeom>
          <a:effectLst>
            <a:glow>
              <a:schemeClr val="accent1"/>
            </a:glow>
            <a:outerShdw dist="50800" sx="1000" sy="1000" algn="ctr" rotWithShape="0">
              <a:srgbClr val="000000"/>
            </a:outerShdw>
            <a:reflection endPos="0" dir="5400000" sy="-100000" algn="bl" rotWithShape="0"/>
            <a:softEdge rad="165100"/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rgbClr val="C00000"/>
                </a:solidFill>
              </a:rPr>
              <a:t>Better</a:t>
            </a:r>
            <a:r>
              <a:rPr kumimoji="1" lang="zh-CN" altLang="en-US" dirty="0" smtClean="0">
                <a:solidFill>
                  <a:srgbClr val="C00000"/>
                </a:solidFill>
              </a:rPr>
              <a:t> </a:t>
            </a:r>
            <a:r>
              <a:rPr kumimoji="1" lang="en-US" altLang="zh-CN" dirty="0" smtClean="0">
                <a:solidFill>
                  <a:srgbClr val="C00000"/>
                </a:solidFill>
              </a:rPr>
              <a:t>fairness</a:t>
            </a:r>
            <a:endParaRPr kumimoji="1" lang="zh-CN" altLang="en-US" dirty="0">
              <a:solidFill>
                <a:srgbClr val="C00000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40363" y="4896594"/>
            <a:ext cx="36916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rgbClr val="FFC000"/>
                </a:solidFill>
              </a:rPr>
              <a:t>Max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Thresh: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0.004</a:t>
            </a:r>
            <a:r>
              <a:rPr kumimoji="1" lang="zh-CN" altLang="en-US" dirty="0" smtClean="0">
                <a:solidFill>
                  <a:srgbClr val="FFC000"/>
                </a:solidFill>
              </a:rPr>
              <a:t> * </a:t>
            </a:r>
            <a:r>
              <a:rPr kumimoji="1" lang="en-US" altLang="zh-CN" dirty="0" smtClean="0">
                <a:solidFill>
                  <a:srgbClr val="FFC000"/>
                </a:solidFill>
              </a:rPr>
              <a:t>QueueSize;</a:t>
            </a:r>
            <a:endParaRPr kumimoji="1" lang="zh-CN" altLang="en-US" dirty="0" smtClean="0">
              <a:solidFill>
                <a:srgbClr val="FFC000"/>
              </a:solidFill>
            </a:endParaRPr>
          </a:p>
          <a:p>
            <a:r>
              <a:rPr kumimoji="1" lang="en-US" altLang="zh-CN" dirty="0" smtClean="0">
                <a:solidFill>
                  <a:srgbClr val="FFC000"/>
                </a:solidFill>
              </a:rPr>
              <a:t>Min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Thresh: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0.0001</a:t>
            </a:r>
            <a:r>
              <a:rPr kumimoji="1" lang="zh-CN" altLang="en-US" dirty="0" smtClean="0">
                <a:solidFill>
                  <a:srgbClr val="FFC000"/>
                </a:solidFill>
              </a:rPr>
              <a:t> * </a:t>
            </a:r>
            <a:r>
              <a:rPr kumimoji="1" lang="en-US" altLang="zh-CN" dirty="0" smtClean="0">
                <a:solidFill>
                  <a:srgbClr val="FFC000"/>
                </a:solidFill>
              </a:rPr>
              <a:t>QueueSize;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sp>
        <p:nvSpPr>
          <p:cNvPr id="17" name="左大括号 16"/>
          <p:cNvSpPr/>
          <p:nvPr/>
        </p:nvSpPr>
        <p:spPr>
          <a:xfrm flipH="1">
            <a:off x="9515959" y="1937287"/>
            <a:ext cx="468615" cy="1322505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9984573" y="2117966"/>
            <a:ext cx="1476983" cy="369332"/>
          </a:xfrm>
          <a:prstGeom prst="rect">
            <a:avLst/>
          </a:prstGeom>
          <a:effectLst>
            <a:glow>
              <a:schemeClr val="accent1"/>
            </a:glow>
            <a:outerShdw dist="50800" sx="1000" sy="1000" algn="ctr" rotWithShape="0">
              <a:srgbClr val="000000"/>
            </a:outerShdw>
            <a:reflection endPos="0" dir="5400000" sy="-100000" algn="bl" rotWithShape="0"/>
            <a:softEdge rad="165100"/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rgbClr val="C00000"/>
                </a:solidFill>
              </a:rPr>
              <a:t>Port</a:t>
            </a:r>
            <a:r>
              <a:rPr kumimoji="1" lang="zh-CN" altLang="en-US" dirty="0" smtClean="0">
                <a:solidFill>
                  <a:srgbClr val="C00000"/>
                </a:solidFill>
              </a:rPr>
              <a:t> </a:t>
            </a:r>
            <a:r>
              <a:rPr kumimoji="1" lang="en-US" altLang="zh-CN" dirty="0" smtClean="0">
                <a:solidFill>
                  <a:srgbClr val="C00000"/>
                </a:solidFill>
              </a:rPr>
              <a:t>#</a:t>
            </a:r>
            <a:r>
              <a:rPr kumimoji="1" lang="zh-CN" altLang="en-US" dirty="0" smtClean="0">
                <a:solidFill>
                  <a:srgbClr val="C00000"/>
                </a:solidFill>
              </a:rPr>
              <a:t> </a:t>
            </a:r>
            <a:r>
              <a:rPr kumimoji="1" lang="en-US" altLang="zh-CN" dirty="0" smtClean="0">
                <a:solidFill>
                  <a:srgbClr val="C00000"/>
                </a:solidFill>
              </a:rPr>
              <a:t>4-6</a:t>
            </a:r>
            <a:endParaRPr kumimoji="1" lang="zh-CN" altLang="en-US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9799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>
                <a:solidFill>
                  <a:srgbClr val="FFC000"/>
                </a:solidFill>
              </a:rPr>
              <a:t>ns3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simulation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conclusion: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>
                <a:solidFill>
                  <a:srgbClr val="FFC000"/>
                </a:solidFill>
              </a:rPr>
              <a:t>In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terms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of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throughput:</a:t>
            </a:r>
            <a:endParaRPr kumimoji="1" lang="zh-CN" altLang="en-US" dirty="0" smtClean="0">
              <a:solidFill>
                <a:srgbClr val="FFC000"/>
              </a:solidFill>
            </a:endParaRPr>
          </a:p>
          <a:p>
            <a:pPr lvl="1"/>
            <a:r>
              <a:rPr kumimoji="1" lang="en-US" altLang="zh-CN" dirty="0">
                <a:solidFill>
                  <a:srgbClr val="FFC000"/>
                </a:solidFill>
              </a:rPr>
              <a:t>Window</a:t>
            </a:r>
            <a:r>
              <a:rPr kumimoji="1" lang="zh-CN" altLang="en-US" dirty="0">
                <a:solidFill>
                  <a:srgbClr val="FFC000"/>
                </a:solidFill>
              </a:rPr>
              <a:t> </a:t>
            </a:r>
            <a:r>
              <a:rPr kumimoji="1" lang="en-US" altLang="zh-CN" dirty="0">
                <a:solidFill>
                  <a:srgbClr val="FFC000"/>
                </a:solidFill>
              </a:rPr>
              <a:t>Size</a:t>
            </a:r>
            <a:r>
              <a:rPr kumimoji="1" lang="zh-CN" altLang="en-US" dirty="0">
                <a:solidFill>
                  <a:srgbClr val="FFC000"/>
                </a:solidFill>
              </a:rPr>
              <a:t> </a:t>
            </a:r>
            <a:r>
              <a:rPr kumimoji="1" lang="en-US" altLang="zh-CN" dirty="0">
                <a:solidFill>
                  <a:srgbClr val="FFC000"/>
                </a:solidFill>
              </a:rPr>
              <a:t>+</a:t>
            </a:r>
            <a:r>
              <a:rPr kumimoji="1" lang="zh-CN" altLang="en-US" dirty="0">
                <a:solidFill>
                  <a:srgbClr val="FFC000"/>
                </a:solidFill>
              </a:rPr>
              <a:t> </a:t>
            </a:r>
            <a:r>
              <a:rPr kumimoji="1" lang="en-US" altLang="zh-CN" dirty="0">
                <a:solidFill>
                  <a:srgbClr val="FFC000"/>
                </a:solidFill>
              </a:rPr>
              <a:t>Queue</a:t>
            </a:r>
            <a:r>
              <a:rPr kumimoji="1" lang="zh-CN" altLang="en-US" dirty="0">
                <a:solidFill>
                  <a:srgbClr val="FFC000"/>
                </a:solidFill>
              </a:rPr>
              <a:t> </a:t>
            </a:r>
            <a:r>
              <a:rPr kumimoji="1" lang="en-US" altLang="zh-CN" dirty="0">
                <a:solidFill>
                  <a:srgbClr val="FFC000"/>
                </a:solidFill>
              </a:rPr>
              <a:t>Size</a:t>
            </a:r>
            <a:endParaRPr kumimoji="1" lang="zh-CN" altLang="en-US" dirty="0">
              <a:solidFill>
                <a:srgbClr val="FFC000"/>
              </a:solidFill>
            </a:endParaRPr>
          </a:p>
          <a:p>
            <a:pPr lvl="1"/>
            <a:r>
              <a:rPr kumimoji="1" lang="en-US" altLang="zh-CN" dirty="0">
                <a:solidFill>
                  <a:srgbClr val="FFC000"/>
                </a:solidFill>
              </a:rPr>
              <a:t>Port</a:t>
            </a:r>
            <a:r>
              <a:rPr kumimoji="1" lang="zh-CN" altLang="en-US" dirty="0">
                <a:solidFill>
                  <a:srgbClr val="FFC000"/>
                </a:solidFill>
              </a:rPr>
              <a:t> </a:t>
            </a:r>
            <a:r>
              <a:rPr kumimoji="1" lang="en-US" altLang="zh-CN" dirty="0">
                <a:solidFill>
                  <a:srgbClr val="FFC000"/>
                </a:solidFill>
              </a:rPr>
              <a:t>number</a:t>
            </a:r>
            <a:endParaRPr kumimoji="1" lang="zh-CN" altLang="en-US" dirty="0">
              <a:solidFill>
                <a:srgbClr val="FFC000"/>
              </a:solidFill>
            </a:endParaRPr>
          </a:p>
          <a:p>
            <a:pPr lvl="1"/>
            <a:r>
              <a:rPr kumimoji="1" lang="en-US" altLang="zh-CN" dirty="0">
                <a:solidFill>
                  <a:srgbClr val="FFC000"/>
                </a:solidFill>
              </a:rPr>
              <a:t>Drop</a:t>
            </a:r>
            <a:r>
              <a:rPr kumimoji="1" lang="zh-CN" altLang="en-US" dirty="0">
                <a:solidFill>
                  <a:srgbClr val="FFC000"/>
                </a:solidFill>
              </a:rPr>
              <a:t> </a:t>
            </a:r>
            <a:r>
              <a:rPr kumimoji="1" lang="en-US" altLang="zh-CN" dirty="0">
                <a:solidFill>
                  <a:srgbClr val="FFC000"/>
                </a:solidFill>
              </a:rPr>
              <a:t>Tail</a:t>
            </a:r>
            <a:r>
              <a:rPr kumimoji="1" lang="zh-CN" altLang="en-US" dirty="0">
                <a:solidFill>
                  <a:srgbClr val="FFC000"/>
                </a:solidFill>
              </a:rPr>
              <a:t> </a:t>
            </a:r>
            <a:r>
              <a:rPr kumimoji="1" lang="en-US" altLang="zh-CN" dirty="0">
                <a:solidFill>
                  <a:srgbClr val="FFC000"/>
                </a:solidFill>
              </a:rPr>
              <a:t>or</a:t>
            </a:r>
            <a:r>
              <a:rPr kumimoji="1" lang="zh-CN" altLang="en-US" dirty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RED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(Threshold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setting)</a:t>
            </a:r>
            <a:endParaRPr kumimoji="1" lang="zh-CN" altLang="en-US" dirty="0" smtClean="0">
              <a:solidFill>
                <a:srgbClr val="FFC000"/>
              </a:solidFill>
            </a:endParaRPr>
          </a:p>
          <a:p>
            <a:r>
              <a:rPr kumimoji="1" lang="en-US" altLang="zh-CN" dirty="0" smtClean="0">
                <a:solidFill>
                  <a:srgbClr val="FFC000"/>
                </a:solidFill>
              </a:rPr>
              <a:t>In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terms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of</a:t>
            </a:r>
            <a:r>
              <a:rPr kumimoji="1" lang="zh-CN" altLang="en-US" dirty="0" smtClean="0">
                <a:solidFill>
                  <a:srgbClr val="FFC000"/>
                </a:solidFill>
              </a:rPr>
              <a:t>  </a:t>
            </a:r>
            <a:r>
              <a:rPr kumimoji="1" lang="en-US" altLang="zh-CN" dirty="0" smtClean="0">
                <a:solidFill>
                  <a:srgbClr val="FFC000"/>
                </a:solidFill>
              </a:rPr>
              <a:t>standard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deviation:</a:t>
            </a:r>
            <a:endParaRPr kumimoji="1" lang="zh-CN" altLang="en-US" dirty="0" smtClean="0">
              <a:solidFill>
                <a:srgbClr val="FFC000"/>
              </a:solidFill>
            </a:endParaRPr>
          </a:p>
          <a:p>
            <a:pPr lvl="1"/>
            <a:r>
              <a:rPr kumimoji="1" lang="en-US" altLang="zh-CN" dirty="0" smtClean="0">
                <a:solidFill>
                  <a:srgbClr val="FFC000"/>
                </a:solidFill>
              </a:rPr>
              <a:t>Window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Size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+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Queue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Size</a:t>
            </a:r>
            <a:endParaRPr kumimoji="1" lang="zh-CN" altLang="en-US" dirty="0" smtClean="0">
              <a:solidFill>
                <a:srgbClr val="FFC000"/>
              </a:solidFill>
            </a:endParaRPr>
          </a:p>
          <a:p>
            <a:pPr lvl="1"/>
            <a:r>
              <a:rPr kumimoji="1" lang="en-US" altLang="zh-CN" dirty="0" smtClean="0">
                <a:solidFill>
                  <a:srgbClr val="FFC000"/>
                </a:solidFill>
              </a:rPr>
              <a:t>Port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number</a:t>
            </a:r>
            <a:endParaRPr kumimoji="1" lang="zh-CN" altLang="en-US" dirty="0" smtClean="0">
              <a:solidFill>
                <a:srgbClr val="FFC000"/>
              </a:solidFill>
            </a:endParaRPr>
          </a:p>
          <a:p>
            <a:pPr lvl="1"/>
            <a:r>
              <a:rPr kumimoji="1" lang="en-US" altLang="zh-CN" dirty="0" smtClean="0">
                <a:solidFill>
                  <a:srgbClr val="FFC000"/>
                </a:solidFill>
              </a:rPr>
              <a:t>Drop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Tail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or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RED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(Threshold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setting)</a:t>
            </a:r>
            <a:endParaRPr kumimoji="1" lang="zh-CN" altLang="en-US" dirty="0" smtClean="0">
              <a:solidFill>
                <a:srgbClr val="FFC000"/>
              </a:solidFill>
            </a:endParaRPr>
          </a:p>
          <a:p>
            <a:pPr lvl="1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346325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78620" y="2732781"/>
            <a:ext cx="9404723" cy="1400530"/>
          </a:xfrm>
        </p:spPr>
        <p:txBody>
          <a:bodyPr/>
          <a:lstStyle/>
          <a:p>
            <a:pPr algn="ctr"/>
            <a:r>
              <a:rPr kumimoji="1" lang="en-US" altLang="zh-CN" sz="8000" dirty="0" smtClean="0"/>
              <a:t>Thanks Q&amp;A</a:t>
            </a:r>
            <a:endParaRPr kumimoji="1" lang="zh-CN" altLang="en-US" sz="8000" dirty="0"/>
          </a:p>
        </p:txBody>
      </p:sp>
    </p:spTree>
    <p:extLst>
      <p:ext uri="{BB962C8B-B14F-4D97-AF65-F5344CB8AC3E}">
        <p14:creationId xmlns:p14="http://schemas.microsoft.com/office/powerpoint/2010/main" val="20337113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sz="4400" dirty="0" smtClean="0">
                <a:latin typeface="Arial" panose="020B0604020202020204" pitchFamily="34" charset="0"/>
                <a:cs typeface="Arial" panose="020B0604020202020204" pitchFamily="34" charset="0"/>
              </a:rPr>
              <a:t>What is Parallel TCP?</a:t>
            </a:r>
            <a:endParaRPr kumimoji="1" lang="zh-CN" altLang="en-US" sz="4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CN" sz="2400" dirty="0" smtClean="0"/>
              <a:t>Data set is divided into a number of smaller chunks, and each component chunk is transmitted using its own </a:t>
            </a:r>
            <a:r>
              <a:rPr kumimoji="1" lang="en-US" altLang="zh-CN" sz="2400" smtClean="0"/>
              <a:t>TCP session.</a:t>
            </a:r>
            <a:endParaRPr kumimoji="1"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470992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Project Objective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CN" sz="2400" dirty="0" smtClean="0"/>
              <a:t>Parallel TCP Real Implementation</a:t>
            </a:r>
          </a:p>
          <a:p>
            <a:endParaRPr kumimoji="1" lang="en-US" altLang="zh-CN" sz="2400" dirty="0"/>
          </a:p>
          <a:p>
            <a:r>
              <a:rPr kumimoji="1" lang="en-US" altLang="zh-CN" sz="2400" dirty="0" smtClean="0"/>
              <a:t>NS 3 Simulation</a:t>
            </a:r>
          </a:p>
          <a:p>
            <a:endParaRPr kumimoji="1" lang="en-US" altLang="zh-CN" sz="2400" dirty="0"/>
          </a:p>
          <a:p>
            <a:r>
              <a:rPr kumimoji="1" lang="en-US" altLang="zh-CN" sz="2400" dirty="0" smtClean="0"/>
              <a:t>Data Analysis</a:t>
            </a:r>
            <a:endParaRPr kumimoji="1"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4253566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Parallel TCP Real Implementation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CN" sz="2400" dirty="0" smtClean="0"/>
              <a:t>Design Principles</a:t>
            </a:r>
          </a:p>
          <a:p>
            <a:endParaRPr kumimoji="1" lang="en-US" altLang="zh-CN" sz="2400" dirty="0"/>
          </a:p>
          <a:p>
            <a:r>
              <a:rPr kumimoji="1" lang="en-US" altLang="zh-CN" sz="2400" dirty="0" smtClean="0"/>
              <a:t>Coding Methods</a:t>
            </a:r>
          </a:p>
          <a:p>
            <a:endParaRPr kumimoji="1" lang="en-US" altLang="zh-CN" sz="2400" dirty="0"/>
          </a:p>
          <a:p>
            <a:r>
              <a:rPr kumimoji="1" lang="en-US" altLang="zh-CN" sz="2400" dirty="0" smtClean="0"/>
              <a:t>Testing</a:t>
            </a:r>
          </a:p>
          <a:p>
            <a:endParaRPr kumimoji="1" lang="en-US" altLang="zh-CN" sz="2400" dirty="0"/>
          </a:p>
          <a:p>
            <a:r>
              <a:rPr kumimoji="1" lang="en-US" altLang="zh-CN" sz="2400" dirty="0" smtClean="0"/>
              <a:t>Data Analysis</a:t>
            </a:r>
            <a:endParaRPr kumimoji="1"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802125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Sender </a:t>
            </a:r>
            <a:r>
              <a:rPr kumimoji="1" lang="en-US" altLang="zh-CN" dirty="0" smtClean="0"/>
              <a:t>Program </a:t>
            </a:r>
            <a:r>
              <a:rPr kumimoji="1" lang="en-US" altLang="zh-CN" dirty="0" smtClean="0"/>
              <a:t>Flow Chart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Flowchart: Process 3"/>
          <p:cNvSpPr/>
          <p:nvPr/>
        </p:nvSpPr>
        <p:spPr>
          <a:xfrm>
            <a:off x="4686300" y="1932972"/>
            <a:ext cx="1816100" cy="612648"/>
          </a:xfrm>
          <a:prstGeom prst="flowChartProcess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Start</a:t>
            </a:r>
            <a:endParaRPr lang="en-US" dirty="0"/>
          </a:p>
        </p:txBody>
      </p:sp>
      <p:sp>
        <p:nvSpPr>
          <p:cNvPr id="5" name="Flowchart: Decision 4"/>
          <p:cNvSpPr/>
          <p:nvPr/>
        </p:nvSpPr>
        <p:spPr>
          <a:xfrm>
            <a:off x="4800600" y="3985666"/>
            <a:ext cx="1587500" cy="774700"/>
          </a:xfrm>
          <a:prstGeom prst="flowChartDecision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IP exit</a:t>
            </a:r>
            <a:endParaRPr lang="en-US" dirty="0"/>
          </a:p>
        </p:txBody>
      </p:sp>
      <p:sp>
        <p:nvSpPr>
          <p:cNvPr id="6" name="Flowchart: Data 5"/>
          <p:cNvSpPr/>
          <p:nvPr/>
        </p:nvSpPr>
        <p:spPr>
          <a:xfrm>
            <a:off x="4118551" y="2891266"/>
            <a:ext cx="2944579" cy="827668"/>
          </a:xfrm>
          <a:prstGeom prst="flowChartInputOutpu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Destination IP file path lines to transmit</a:t>
            </a:r>
            <a:endParaRPr lang="en-US" dirty="0"/>
          </a:p>
        </p:txBody>
      </p:sp>
      <p:sp>
        <p:nvSpPr>
          <p:cNvPr id="7" name="Flowchart: Decision 6"/>
          <p:cNvSpPr/>
          <p:nvPr/>
        </p:nvSpPr>
        <p:spPr>
          <a:xfrm>
            <a:off x="4800600" y="5131296"/>
            <a:ext cx="1587500" cy="774700"/>
          </a:xfrm>
          <a:prstGeom prst="flowChartDecision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File exit</a:t>
            </a:r>
            <a:endParaRPr lang="en-US" dirty="0"/>
          </a:p>
        </p:txBody>
      </p:sp>
      <p:sp>
        <p:nvSpPr>
          <p:cNvPr id="8" name="Flowchart: Decision 7"/>
          <p:cNvSpPr/>
          <p:nvPr/>
        </p:nvSpPr>
        <p:spPr>
          <a:xfrm>
            <a:off x="7835900" y="4571123"/>
            <a:ext cx="2349500" cy="774700"/>
          </a:xfrm>
          <a:prstGeom prst="flowChartDecision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Get Respond</a:t>
            </a:r>
            <a:endParaRPr lang="en-US" dirty="0"/>
          </a:p>
        </p:txBody>
      </p:sp>
      <p:cxnSp>
        <p:nvCxnSpPr>
          <p:cNvPr id="9" name="Straight Arrow Connector 9"/>
          <p:cNvCxnSpPr>
            <a:stCxn id="4" idx="2"/>
            <a:endCxn id="6" idx="1"/>
          </p:cNvCxnSpPr>
          <p:nvPr/>
        </p:nvCxnSpPr>
        <p:spPr>
          <a:xfrm flipH="1">
            <a:off x="5590841" y="2545620"/>
            <a:ext cx="3509" cy="3456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10"/>
          <p:cNvCxnSpPr/>
          <p:nvPr/>
        </p:nvCxnSpPr>
        <p:spPr>
          <a:xfrm>
            <a:off x="5594350" y="3653266"/>
            <a:ext cx="0" cy="3456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1"/>
          <p:cNvCxnSpPr/>
          <p:nvPr/>
        </p:nvCxnSpPr>
        <p:spPr>
          <a:xfrm>
            <a:off x="5594350" y="4785650"/>
            <a:ext cx="0" cy="3456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7"/>
          <p:cNvCxnSpPr/>
          <p:nvPr/>
        </p:nvCxnSpPr>
        <p:spPr>
          <a:xfrm rot="10800000">
            <a:off x="4542609" y="3246350"/>
            <a:ext cx="387591" cy="1100750"/>
          </a:xfrm>
          <a:prstGeom prst="bentConnector3">
            <a:avLst>
              <a:gd name="adj1" fmla="val 2349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21"/>
          <p:cNvSpPr txBox="1"/>
          <p:nvPr/>
        </p:nvSpPr>
        <p:spPr>
          <a:xfrm>
            <a:off x="5594350" y="4921346"/>
            <a:ext cx="1047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Yes</a:t>
            </a:r>
            <a:endParaRPr lang="en-US" dirty="0"/>
          </a:p>
        </p:txBody>
      </p:sp>
      <p:sp>
        <p:nvSpPr>
          <p:cNvPr id="14" name="TextBox 22"/>
          <p:cNvSpPr txBox="1"/>
          <p:nvPr/>
        </p:nvSpPr>
        <p:spPr>
          <a:xfrm>
            <a:off x="3469639" y="3560312"/>
            <a:ext cx="1047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No</a:t>
            </a:r>
            <a:endParaRPr lang="en-US" dirty="0"/>
          </a:p>
        </p:txBody>
      </p:sp>
      <p:sp>
        <p:nvSpPr>
          <p:cNvPr id="15" name="TextBox 23"/>
          <p:cNvSpPr txBox="1"/>
          <p:nvPr/>
        </p:nvSpPr>
        <p:spPr>
          <a:xfrm>
            <a:off x="3355975" y="4958473"/>
            <a:ext cx="1047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No</a:t>
            </a:r>
            <a:endParaRPr lang="en-US" dirty="0"/>
          </a:p>
        </p:txBody>
      </p:sp>
      <p:cxnSp>
        <p:nvCxnSpPr>
          <p:cNvPr id="16" name="Elbow Connector 25"/>
          <p:cNvCxnSpPr/>
          <p:nvPr/>
        </p:nvCxnSpPr>
        <p:spPr>
          <a:xfrm rot="10800000">
            <a:off x="4020820" y="4373016"/>
            <a:ext cx="735330" cy="1145630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lowchart: Process 26"/>
          <p:cNvSpPr/>
          <p:nvPr/>
        </p:nvSpPr>
        <p:spPr>
          <a:xfrm>
            <a:off x="8102600" y="1065392"/>
            <a:ext cx="1816100" cy="612648"/>
          </a:xfrm>
          <a:prstGeom prst="flowChartProcess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Divide the file into n parts</a:t>
            </a:r>
            <a:endParaRPr lang="en-US" dirty="0"/>
          </a:p>
        </p:txBody>
      </p:sp>
      <p:sp>
        <p:nvSpPr>
          <p:cNvPr id="18" name="Flowchart: Process 27"/>
          <p:cNvSpPr/>
          <p:nvPr/>
        </p:nvSpPr>
        <p:spPr>
          <a:xfrm>
            <a:off x="8102600" y="2278039"/>
            <a:ext cx="1816100" cy="612648"/>
          </a:xfrm>
          <a:prstGeom prst="flowChartProcess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Read file into socket</a:t>
            </a:r>
            <a:endParaRPr lang="en-US" dirty="0"/>
          </a:p>
        </p:txBody>
      </p:sp>
      <p:sp>
        <p:nvSpPr>
          <p:cNvPr id="19" name="Flowchart: Process 28"/>
          <p:cNvSpPr/>
          <p:nvPr/>
        </p:nvSpPr>
        <p:spPr>
          <a:xfrm>
            <a:off x="7915276" y="3330196"/>
            <a:ext cx="2190750" cy="721106"/>
          </a:xfrm>
          <a:prstGeom prst="flowChartProcess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Send handshake signal with file name</a:t>
            </a:r>
            <a:endParaRPr lang="en-US" dirty="0"/>
          </a:p>
        </p:txBody>
      </p:sp>
      <p:sp>
        <p:nvSpPr>
          <p:cNvPr id="20" name="Flowchart: Process 29"/>
          <p:cNvSpPr/>
          <p:nvPr/>
        </p:nvSpPr>
        <p:spPr>
          <a:xfrm>
            <a:off x="10445750" y="4652149"/>
            <a:ext cx="1816100" cy="612648"/>
          </a:xfrm>
          <a:prstGeom prst="flowChartProcess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Print Error</a:t>
            </a:r>
            <a:endParaRPr lang="en-US" dirty="0"/>
          </a:p>
        </p:txBody>
      </p:sp>
      <p:sp>
        <p:nvSpPr>
          <p:cNvPr id="21" name="Flowchart: Process 30"/>
          <p:cNvSpPr/>
          <p:nvPr/>
        </p:nvSpPr>
        <p:spPr>
          <a:xfrm>
            <a:off x="8102600" y="5905996"/>
            <a:ext cx="1816100" cy="612648"/>
          </a:xfrm>
          <a:prstGeom prst="flowChartProcess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Process 1,2,3…</a:t>
            </a:r>
          </a:p>
          <a:p>
            <a:pPr algn="ctr"/>
            <a:r>
              <a:rPr lang="en-US" dirty="0" smtClean="0"/>
              <a:t>Start Send file</a:t>
            </a:r>
            <a:endParaRPr lang="en-US" dirty="0"/>
          </a:p>
        </p:txBody>
      </p:sp>
      <p:cxnSp>
        <p:nvCxnSpPr>
          <p:cNvPr id="22" name="Elbow Connector 35"/>
          <p:cNvCxnSpPr>
            <a:stCxn id="7" idx="2"/>
            <a:endCxn id="17" idx="0"/>
          </p:cNvCxnSpPr>
          <p:nvPr/>
        </p:nvCxnSpPr>
        <p:spPr>
          <a:xfrm rot="5400000" flipH="1" flipV="1">
            <a:off x="4882198" y="1777544"/>
            <a:ext cx="4840604" cy="3416300"/>
          </a:xfrm>
          <a:prstGeom prst="bentConnector5">
            <a:avLst>
              <a:gd name="adj1" fmla="val -4723"/>
              <a:gd name="adj2" fmla="val 48327"/>
              <a:gd name="adj3" fmla="val 10472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36"/>
          <p:cNvSpPr txBox="1"/>
          <p:nvPr/>
        </p:nvSpPr>
        <p:spPr>
          <a:xfrm>
            <a:off x="5864225" y="5779014"/>
            <a:ext cx="1047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Yes</a:t>
            </a:r>
            <a:endParaRPr lang="en-US" dirty="0"/>
          </a:p>
        </p:txBody>
      </p:sp>
      <p:cxnSp>
        <p:nvCxnSpPr>
          <p:cNvPr id="24" name="Straight Arrow Connector 37"/>
          <p:cNvCxnSpPr>
            <a:endCxn id="18" idx="0"/>
          </p:cNvCxnSpPr>
          <p:nvPr/>
        </p:nvCxnSpPr>
        <p:spPr>
          <a:xfrm>
            <a:off x="9010650" y="1678040"/>
            <a:ext cx="0" cy="5999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39"/>
          <p:cNvCxnSpPr>
            <a:stCxn id="18" idx="2"/>
            <a:endCxn id="19" idx="0"/>
          </p:cNvCxnSpPr>
          <p:nvPr/>
        </p:nvCxnSpPr>
        <p:spPr>
          <a:xfrm>
            <a:off x="9010650" y="2890687"/>
            <a:ext cx="1" cy="4395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44"/>
          <p:cNvCxnSpPr>
            <a:stCxn id="19" idx="2"/>
            <a:endCxn id="8" idx="0"/>
          </p:cNvCxnSpPr>
          <p:nvPr/>
        </p:nvCxnSpPr>
        <p:spPr>
          <a:xfrm flipH="1">
            <a:off x="9010650" y="4051302"/>
            <a:ext cx="1" cy="5198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49"/>
          <p:cNvCxnSpPr>
            <a:stCxn id="8" idx="2"/>
            <a:endCxn id="21" idx="0"/>
          </p:cNvCxnSpPr>
          <p:nvPr/>
        </p:nvCxnSpPr>
        <p:spPr>
          <a:xfrm>
            <a:off x="9010650" y="5345823"/>
            <a:ext cx="0" cy="5601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52"/>
          <p:cNvCxnSpPr>
            <a:stCxn id="8" idx="3"/>
            <a:endCxn id="20" idx="1"/>
          </p:cNvCxnSpPr>
          <p:nvPr/>
        </p:nvCxnSpPr>
        <p:spPr>
          <a:xfrm>
            <a:off x="10185400" y="4958473"/>
            <a:ext cx="2603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49143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Receiver Side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Flowchart: Process 3"/>
          <p:cNvSpPr/>
          <p:nvPr/>
        </p:nvSpPr>
        <p:spPr>
          <a:xfrm>
            <a:off x="2603500" y="1932972"/>
            <a:ext cx="1816100" cy="612648"/>
          </a:xfrm>
          <a:prstGeom prst="flowChartProcess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Start</a:t>
            </a:r>
            <a:endParaRPr lang="en-US" dirty="0"/>
          </a:p>
        </p:txBody>
      </p:sp>
      <p:sp>
        <p:nvSpPr>
          <p:cNvPr id="6" name="Flowchart: Data 4"/>
          <p:cNvSpPr/>
          <p:nvPr/>
        </p:nvSpPr>
        <p:spPr>
          <a:xfrm>
            <a:off x="2165350" y="2891266"/>
            <a:ext cx="2692400" cy="762000"/>
          </a:xfrm>
          <a:prstGeom prst="flowChartInputOutpu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</a:t>
            </a:r>
            <a:r>
              <a:rPr lang="en-US" dirty="0" smtClean="0"/>
              <a:t>ines to Receive</a:t>
            </a:r>
            <a:endParaRPr lang="en-US" dirty="0"/>
          </a:p>
        </p:txBody>
      </p:sp>
      <p:cxnSp>
        <p:nvCxnSpPr>
          <p:cNvPr id="7" name="Straight Arrow Connector 5"/>
          <p:cNvCxnSpPr>
            <a:stCxn id="5" idx="2"/>
            <a:endCxn id="6" idx="1"/>
          </p:cNvCxnSpPr>
          <p:nvPr/>
        </p:nvCxnSpPr>
        <p:spPr>
          <a:xfrm>
            <a:off x="3511550" y="2545620"/>
            <a:ext cx="0" cy="3456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8"/>
          <p:cNvCxnSpPr>
            <a:stCxn id="6" idx="4"/>
          </p:cNvCxnSpPr>
          <p:nvPr/>
        </p:nvCxnSpPr>
        <p:spPr>
          <a:xfrm>
            <a:off x="3511550" y="3653266"/>
            <a:ext cx="0" cy="5879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lowchart: Process 20"/>
          <p:cNvSpPr/>
          <p:nvPr/>
        </p:nvSpPr>
        <p:spPr>
          <a:xfrm>
            <a:off x="6515100" y="2545620"/>
            <a:ext cx="2095500" cy="612648"/>
          </a:xfrm>
          <a:prstGeom prst="flowChartProcess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Start n Processes to get info from socket</a:t>
            </a:r>
            <a:endParaRPr lang="en-US" dirty="0"/>
          </a:p>
        </p:txBody>
      </p:sp>
      <p:sp>
        <p:nvSpPr>
          <p:cNvPr id="10" name="Flowchart: Process 21"/>
          <p:cNvSpPr/>
          <p:nvPr/>
        </p:nvSpPr>
        <p:spPr>
          <a:xfrm>
            <a:off x="6515100" y="3439874"/>
            <a:ext cx="2095500" cy="612648"/>
          </a:xfrm>
          <a:prstGeom prst="flowChartProcess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Read buffer from socket</a:t>
            </a:r>
            <a:endParaRPr lang="en-US" dirty="0"/>
          </a:p>
        </p:txBody>
      </p:sp>
      <p:sp>
        <p:nvSpPr>
          <p:cNvPr id="11" name="Flowchart: Process 22"/>
          <p:cNvSpPr/>
          <p:nvPr/>
        </p:nvSpPr>
        <p:spPr>
          <a:xfrm>
            <a:off x="6515100" y="4392626"/>
            <a:ext cx="2095500" cy="612648"/>
          </a:xfrm>
          <a:prstGeom prst="flowChartProcess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Write buffer to file</a:t>
            </a:r>
            <a:endParaRPr lang="en-US" dirty="0"/>
          </a:p>
        </p:txBody>
      </p:sp>
      <p:cxnSp>
        <p:nvCxnSpPr>
          <p:cNvPr id="12" name="Straight Arrow Connector 23"/>
          <p:cNvCxnSpPr>
            <a:stCxn id="9" idx="2"/>
            <a:endCxn id="10" idx="0"/>
          </p:cNvCxnSpPr>
          <p:nvPr/>
        </p:nvCxnSpPr>
        <p:spPr>
          <a:xfrm>
            <a:off x="7562850" y="3158268"/>
            <a:ext cx="0" cy="2816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24"/>
          <p:cNvCxnSpPr>
            <a:stCxn id="10" idx="2"/>
            <a:endCxn id="11" idx="0"/>
          </p:cNvCxnSpPr>
          <p:nvPr/>
        </p:nvCxnSpPr>
        <p:spPr>
          <a:xfrm>
            <a:off x="7562850" y="4052522"/>
            <a:ext cx="0" cy="340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lowchart: Decision 25"/>
          <p:cNvSpPr/>
          <p:nvPr/>
        </p:nvSpPr>
        <p:spPr>
          <a:xfrm>
            <a:off x="1882775" y="4253663"/>
            <a:ext cx="3257550" cy="890574"/>
          </a:xfrm>
          <a:prstGeom prst="flowChartDecision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Get hand shake from sender</a:t>
            </a:r>
            <a:endParaRPr lang="en-US" dirty="0"/>
          </a:p>
        </p:txBody>
      </p:sp>
      <p:cxnSp>
        <p:nvCxnSpPr>
          <p:cNvPr id="15" name="Elbow Connector 27"/>
          <p:cNvCxnSpPr>
            <a:stCxn id="14" idx="1"/>
          </p:cNvCxnSpPr>
          <p:nvPr/>
        </p:nvCxnSpPr>
        <p:spPr>
          <a:xfrm rot="10800000" flipH="1">
            <a:off x="1882774" y="4222574"/>
            <a:ext cx="1628775" cy="476376"/>
          </a:xfrm>
          <a:prstGeom prst="bentConnector3">
            <a:avLst>
              <a:gd name="adj1" fmla="val -1403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Flowchart: Process 28"/>
          <p:cNvSpPr/>
          <p:nvPr/>
        </p:nvSpPr>
        <p:spPr>
          <a:xfrm>
            <a:off x="2603500" y="5545244"/>
            <a:ext cx="1816100" cy="612648"/>
          </a:xfrm>
          <a:prstGeom prst="flowChartProcess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Send back info to sender</a:t>
            </a:r>
            <a:endParaRPr lang="en-US" dirty="0"/>
          </a:p>
        </p:txBody>
      </p:sp>
      <p:sp>
        <p:nvSpPr>
          <p:cNvPr id="17" name="Flowchart: Process 30"/>
          <p:cNvSpPr/>
          <p:nvPr/>
        </p:nvSpPr>
        <p:spPr>
          <a:xfrm>
            <a:off x="6515100" y="5545244"/>
            <a:ext cx="2095500" cy="612648"/>
          </a:xfrm>
          <a:prstGeom prst="flowChartProcess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end</a:t>
            </a:r>
            <a:endParaRPr lang="en-US" dirty="0"/>
          </a:p>
        </p:txBody>
      </p:sp>
      <p:sp>
        <p:nvSpPr>
          <p:cNvPr id="18" name="TextBox 31"/>
          <p:cNvSpPr txBox="1"/>
          <p:nvPr/>
        </p:nvSpPr>
        <p:spPr>
          <a:xfrm>
            <a:off x="1177922" y="4365652"/>
            <a:ext cx="469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No</a:t>
            </a:r>
            <a:endParaRPr lang="en-US" dirty="0"/>
          </a:p>
        </p:txBody>
      </p:sp>
      <p:cxnSp>
        <p:nvCxnSpPr>
          <p:cNvPr id="19" name="Straight Arrow Connector 33"/>
          <p:cNvCxnSpPr>
            <a:stCxn id="14" idx="2"/>
          </p:cNvCxnSpPr>
          <p:nvPr/>
        </p:nvCxnSpPr>
        <p:spPr>
          <a:xfrm flipH="1">
            <a:off x="3511549" y="5144237"/>
            <a:ext cx="1" cy="4010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Elbow Connector 35"/>
          <p:cNvCxnSpPr>
            <a:stCxn id="16" idx="2"/>
            <a:endCxn id="9" idx="0"/>
          </p:cNvCxnSpPr>
          <p:nvPr/>
        </p:nvCxnSpPr>
        <p:spPr>
          <a:xfrm rot="5400000" flipH="1" flipV="1">
            <a:off x="3731064" y="2326106"/>
            <a:ext cx="3612272" cy="4051300"/>
          </a:xfrm>
          <a:prstGeom prst="bentConnector5">
            <a:avLst>
              <a:gd name="adj1" fmla="val -6328"/>
              <a:gd name="adj2" fmla="val 48276"/>
              <a:gd name="adj3" fmla="val 10632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36"/>
          <p:cNvSpPr txBox="1"/>
          <p:nvPr/>
        </p:nvSpPr>
        <p:spPr>
          <a:xfrm>
            <a:off x="4473575" y="6082525"/>
            <a:ext cx="666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Yes</a:t>
            </a:r>
            <a:endParaRPr lang="en-US" dirty="0"/>
          </a:p>
        </p:txBody>
      </p:sp>
      <p:cxnSp>
        <p:nvCxnSpPr>
          <p:cNvPr id="22" name="Straight Arrow Connector 38"/>
          <p:cNvCxnSpPr>
            <a:stCxn id="11" idx="2"/>
            <a:endCxn id="17" idx="0"/>
          </p:cNvCxnSpPr>
          <p:nvPr/>
        </p:nvCxnSpPr>
        <p:spPr>
          <a:xfrm>
            <a:off x="7562850" y="5005274"/>
            <a:ext cx="0" cy="5399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04693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Test Results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60768">
            <a:off x="2369935" y="3908261"/>
            <a:ext cx="2418310" cy="2561124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7160">
            <a:off x="1661445" y="1294362"/>
            <a:ext cx="3128793" cy="211488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597129">
            <a:off x="567837" y="2817719"/>
            <a:ext cx="3220373" cy="2137157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1263845">
            <a:off x="7364714" y="1094165"/>
            <a:ext cx="3125215" cy="206469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86740">
            <a:off x="8340643" y="2751352"/>
            <a:ext cx="3420380" cy="2269889"/>
          </a:xfrm>
          <a:prstGeom prst="rect">
            <a:avLst/>
          </a:prstGeom>
        </p:spPr>
      </p:pic>
      <p:pic>
        <p:nvPicPr>
          <p:cNvPr id="9" name="内容占位符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145332">
            <a:off x="7341012" y="3946503"/>
            <a:ext cx="2384542" cy="2525362"/>
          </a:xfrm>
          <a:prstGeom prst="rect">
            <a:avLst/>
          </a:prstGeom>
        </p:spPr>
      </p:pic>
      <p:sp>
        <p:nvSpPr>
          <p:cNvPr id="10" name="右箭头 9"/>
          <p:cNvSpPr/>
          <p:nvPr/>
        </p:nvSpPr>
        <p:spPr>
          <a:xfrm>
            <a:off x="5008365" y="3063876"/>
            <a:ext cx="2423113" cy="1330037"/>
          </a:xfrm>
          <a:prstGeom prst="right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4980155" y="3374952"/>
            <a:ext cx="24795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 smtClean="0"/>
              <a:t>Data Transferred via Parallel TCP</a:t>
            </a:r>
            <a:endParaRPr kumimoji="1" lang="zh-CN" altLang="en-US" sz="2000" b="1" dirty="0"/>
          </a:p>
        </p:txBody>
      </p:sp>
      <p:sp>
        <p:nvSpPr>
          <p:cNvPr id="12" name="云形 11"/>
          <p:cNvSpPr/>
          <p:nvPr/>
        </p:nvSpPr>
        <p:spPr>
          <a:xfrm>
            <a:off x="4905625" y="1674421"/>
            <a:ext cx="2308421" cy="1487856"/>
          </a:xfrm>
          <a:prstGeom prst="cloud">
            <a:avLst/>
          </a:prstGeom>
          <a:solidFill>
            <a:srgbClr val="00B0F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rgbClr val="00B0F0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382941" y="2044915"/>
            <a:ext cx="13537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 smtClean="0"/>
              <a:t>Exactly the same!</a:t>
            </a:r>
            <a:endParaRPr kumimoji="1" lang="zh-CN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692128648"/>
      </p:ext>
    </p:extLst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Data Analysis</a:t>
            </a:r>
            <a:endParaRPr kumimoji="1" lang="zh-CN" altLang="en-US" dirty="0"/>
          </a:p>
        </p:txBody>
      </p:sp>
      <p:graphicFrame>
        <p:nvGraphicFramePr>
          <p:cNvPr id="4" name="Chart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16267190"/>
              </p:ext>
            </p:extLst>
          </p:nvPr>
        </p:nvGraphicFramePr>
        <p:xfrm>
          <a:off x="646110" y="1446997"/>
          <a:ext cx="4828415" cy="25431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1"/>
          <p:cNvGraphicFramePr/>
          <p:nvPr>
            <p:extLst>
              <p:ext uri="{D42A27DB-BD31-4B8C-83A1-F6EECF244321}">
                <p14:modId xmlns:p14="http://schemas.microsoft.com/office/powerpoint/2010/main" val="648869951"/>
              </p:ext>
            </p:extLst>
          </p:nvPr>
        </p:nvGraphicFramePr>
        <p:xfrm>
          <a:off x="5645810" y="1446997"/>
          <a:ext cx="4745099" cy="25431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Chart 3"/>
          <p:cNvGraphicFramePr/>
          <p:nvPr>
            <p:extLst>
              <p:ext uri="{D42A27DB-BD31-4B8C-83A1-F6EECF244321}">
                <p14:modId xmlns:p14="http://schemas.microsoft.com/office/powerpoint/2010/main" val="838925744"/>
              </p:ext>
            </p:extLst>
          </p:nvPr>
        </p:nvGraphicFramePr>
        <p:xfrm>
          <a:off x="591764" y="3876473"/>
          <a:ext cx="4882761" cy="24887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" name="文本框 2"/>
          <p:cNvSpPr txBox="1"/>
          <p:nvPr/>
        </p:nvSpPr>
        <p:spPr>
          <a:xfrm>
            <a:off x="6388924" y="4305215"/>
            <a:ext cx="379253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l"/>
            </a:pPr>
            <a:r>
              <a:rPr kumimoji="1" lang="en-US" altLang="zh-CN" sz="2000" dirty="0" smtClean="0"/>
              <a:t>Is there a trend?</a:t>
            </a:r>
          </a:p>
          <a:p>
            <a:pPr marL="285750" indent="-285750">
              <a:buFont typeface="Wingdings" charset="2"/>
              <a:buChar char="l"/>
            </a:pPr>
            <a:endParaRPr kumimoji="1" lang="en-US" altLang="zh-CN" sz="2000" dirty="0"/>
          </a:p>
          <a:p>
            <a:pPr marL="285750" indent="-285750">
              <a:buFont typeface="Wingdings" charset="2"/>
              <a:buChar char="l"/>
            </a:pPr>
            <a:r>
              <a:rPr kumimoji="1" lang="en-US" altLang="zh-CN" sz="2000" dirty="0" smtClean="0"/>
              <a:t>What this implies?</a:t>
            </a:r>
          </a:p>
          <a:p>
            <a:pPr marL="285750" indent="-285750">
              <a:buFont typeface="Wingdings" charset="2"/>
              <a:buChar char="l"/>
            </a:pPr>
            <a:endParaRPr kumimoji="1" lang="en-US" altLang="zh-CN" sz="2000" dirty="0"/>
          </a:p>
          <a:p>
            <a:pPr marL="285750" indent="-285750">
              <a:buFont typeface="Wingdings" charset="2"/>
              <a:buChar char="l"/>
            </a:pPr>
            <a:r>
              <a:rPr kumimoji="1" lang="en-US" altLang="zh-CN" sz="2000" dirty="0" smtClean="0"/>
              <a:t>What we do next?</a:t>
            </a:r>
          </a:p>
        </p:txBody>
      </p:sp>
    </p:spTree>
    <p:extLst>
      <p:ext uri="{BB962C8B-B14F-4D97-AF65-F5344CB8AC3E}">
        <p14:creationId xmlns:p14="http://schemas.microsoft.com/office/powerpoint/2010/main" val="20374623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sz="3200" dirty="0" smtClean="0">
                <a:solidFill>
                  <a:srgbClr val="FFC000"/>
                </a:solidFill>
              </a:rPr>
              <a:t>Parallel</a:t>
            </a:r>
            <a:r>
              <a:rPr kumimoji="1" lang="zh-CN" altLang="en-US" sz="32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3200" dirty="0" smtClean="0">
                <a:solidFill>
                  <a:srgbClr val="FFC000"/>
                </a:solidFill>
              </a:rPr>
              <a:t>TCP</a:t>
            </a:r>
            <a:r>
              <a:rPr kumimoji="1" lang="zh-CN" altLang="en-US" sz="32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3200" dirty="0" smtClean="0">
                <a:solidFill>
                  <a:srgbClr val="FFC000"/>
                </a:solidFill>
              </a:rPr>
              <a:t>fairness</a:t>
            </a:r>
            <a:r>
              <a:rPr kumimoji="1" lang="zh-CN" altLang="en-US" sz="3200" dirty="0" smtClean="0">
                <a:solidFill>
                  <a:srgbClr val="FFC000"/>
                </a:solidFill>
              </a:rPr>
              <a:t/>
            </a:r>
            <a:br>
              <a:rPr kumimoji="1" lang="zh-CN" altLang="en-US" sz="3200" dirty="0" smtClean="0">
                <a:solidFill>
                  <a:srgbClr val="FFC000"/>
                </a:solidFill>
              </a:rPr>
            </a:br>
            <a:r>
              <a:rPr kumimoji="1" lang="zh-CN" altLang="en-US" sz="3200" dirty="0">
                <a:solidFill>
                  <a:srgbClr val="FFC000"/>
                </a:solidFill>
              </a:rPr>
              <a:t>	</a:t>
            </a:r>
            <a:r>
              <a:rPr kumimoji="1" lang="zh-CN" altLang="en-US" sz="3200" dirty="0" smtClean="0">
                <a:solidFill>
                  <a:srgbClr val="FFC000"/>
                </a:solidFill>
              </a:rPr>
              <a:t>											</a:t>
            </a:r>
            <a:r>
              <a:rPr kumimoji="1" lang="en-US" altLang="zh-CN" sz="2400" dirty="0" smtClean="0">
                <a:solidFill>
                  <a:srgbClr val="FFC000"/>
                </a:solidFill>
              </a:rPr>
              <a:t>---ns3</a:t>
            </a:r>
            <a:r>
              <a:rPr kumimoji="1" lang="zh-CN" altLang="en-US" sz="24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2400" dirty="0" smtClean="0">
                <a:solidFill>
                  <a:srgbClr val="FFC000"/>
                </a:solidFill>
              </a:rPr>
              <a:t>simulation</a:t>
            </a:r>
            <a:endParaRPr kumimoji="1" lang="zh-CN" altLang="en-US" sz="2400" dirty="0">
              <a:solidFill>
                <a:srgbClr val="FFC00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103312" y="1642103"/>
            <a:ext cx="8946541" cy="4805082"/>
          </a:xfrm>
        </p:spPr>
        <p:txBody>
          <a:bodyPr>
            <a:normAutofit lnSpcReduction="10000"/>
          </a:bodyPr>
          <a:lstStyle/>
          <a:p>
            <a:r>
              <a:rPr kumimoji="1" lang="en-US" altLang="zh-CN" dirty="0" smtClean="0"/>
              <a:t>Topology:</a:t>
            </a:r>
            <a:endParaRPr kumimoji="1" lang="zh-CN" altLang="en-US" dirty="0" smtClean="0"/>
          </a:p>
          <a:p>
            <a:endParaRPr kumimoji="1" lang="zh-CN" altLang="en-US" dirty="0"/>
          </a:p>
          <a:p>
            <a:endParaRPr kumimoji="1" lang="zh-CN" altLang="en-US" dirty="0" smtClean="0"/>
          </a:p>
          <a:p>
            <a:pPr marL="0" indent="0">
              <a:buNone/>
            </a:pPr>
            <a:endParaRPr kumimoji="1" lang="zh-CN" altLang="en-US" dirty="0" smtClean="0"/>
          </a:p>
          <a:p>
            <a:r>
              <a:rPr kumimoji="1" lang="en-US" altLang="zh-CN" dirty="0" smtClean="0"/>
              <a:t>Simulation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Environment:</a:t>
            </a:r>
            <a:endParaRPr kumimoji="1" lang="zh-CN" altLang="en-US" dirty="0" smtClean="0"/>
          </a:p>
          <a:p>
            <a:pPr lvl="1"/>
            <a:r>
              <a:rPr kumimoji="1" lang="en-US" altLang="zh-CN" dirty="0" smtClean="0"/>
              <a:t>OSX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10.10.5</a:t>
            </a:r>
            <a:r>
              <a:rPr kumimoji="1" lang="zh-CN" altLang="en-US" dirty="0" smtClean="0"/>
              <a:t>    </a:t>
            </a:r>
            <a:r>
              <a:rPr lang="en-US" altLang="zh-CN" dirty="0"/>
              <a:t>2.9 GHz Intel Core </a:t>
            </a:r>
            <a:r>
              <a:rPr lang="en-US" altLang="zh-CN" dirty="0" smtClean="0"/>
              <a:t>i5</a:t>
            </a:r>
            <a:endParaRPr lang="zh-CN" altLang="en-US" dirty="0" smtClean="0"/>
          </a:p>
          <a:p>
            <a:pPr lvl="1"/>
            <a:r>
              <a:rPr kumimoji="1" lang="en-US" altLang="zh-CN" dirty="0" smtClean="0"/>
              <a:t>ns-3.24.1</a:t>
            </a:r>
            <a:endParaRPr kumimoji="1" lang="zh-CN" altLang="en-US" dirty="0"/>
          </a:p>
          <a:p>
            <a:pPr lvl="1"/>
            <a:r>
              <a:rPr kumimoji="1" lang="en-US" altLang="zh-CN" dirty="0" smtClean="0"/>
              <a:t>Global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parameter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setting:</a:t>
            </a:r>
            <a:r>
              <a:rPr kumimoji="1" lang="zh-CN" altLang="en-US" dirty="0" smtClean="0"/>
              <a:t>    </a:t>
            </a:r>
          </a:p>
          <a:p>
            <a:pPr lvl="2"/>
            <a:r>
              <a:rPr kumimoji="1" lang="en-US" altLang="zh-CN" dirty="0" smtClean="0"/>
              <a:t>Random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seed:</a:t>
            </a:r>
            <a:r>
              <a:rPr kumimoji="1" lang="zh-CN" altLang="en-US" dirty="0" smtClean="0"/>
              <a:t>    </a:t>
            </a:r>
            <a:r>
              <a:rPr lang="en-US" altLang="zh-CN" dirty="0" err="1"/>
              <a:t>RngSeedManager</a:t>
            </a:r>
            <a:r>
              <a:rPr lang="en-US" altLang="zh-CN" dirty="0"/>
              <a:t>::</a:t>
            </a:r>
            <a:r>
              <a:rPr lang="en-US" altLang="zh-CN" dirty="0" err="1"/>
              <a:t>SetSeed</a:t>
            </a:r>
            <a:r>
              <a:rPr lang="en-US" altLang="zh-CN" dirty="0"/>
              <a:t>(11223344</a:t>
            </a:r>
            <a:r>
              <a:rPr lang="en-US" altLang="zh-CN" dirty="0" smtClean="0"/>
              <a:t>)</a:t>
            </a:r>
            <a:endParaRPr lang="zh-CN" altLang="en-US" dirty="0" smtClean="0"/>
          </a:p>
          <a:p>
            <a:pPr lvl="2"/>
            <a:r>
              <a:rPr lang="en-US" altLang="zh-CN" dirty="0" smtClean="0"/>
              <a:t>Protocol</a:t>
            </a:r>
            <a:r>
              <a:rPr lang="zh-CN" altLang="en-US" dirty="0" smtClean="0"/>
              <a:t> </a:t>
            </a:r>
            <a:r>
              <a:rPr lang="en-US" altLang="zh-CN" dirty="0" smtClean="0"/>
              <a:t>TCP</a:t>
            </a:r>
            <a:r>
              <a:rPr lang="zh-CN" altLang="en-US" dirty="0" smtClean="0"/>
              <a:t> </a:t>
            </a:r>
            <a:r>
              <a:rPr lang="en-US" altLang="zh-CN" dirty="0" smtClean="0"/>
              <a:t>Reno</a:t>
            </a:r>
            <a:endParaRPr lang="zh-CN" altLang="en-US" dirty="0" smtClean="0"/>
          </a:p>
          <a:p>
            <a:pPr lvl="2"/>
            <a:r>
              <a:rPr lang="en-US" altLang="zh-CN" dirty="0" smtClean="0"/>
              <a:t>S</a:t>
            </a:r>
            <a:r>
              <a:rPr lang="cs-CZ" altLang="zh-CN" dirty="0" smtClean="0"/>
              <a:t>eg</a:t>
            </a:r>
            <a:r>
              <a:rPr lang="en-US" altLang="zh-CN" dirty="0" err="1" smtClean="0"/>
              <a:t>ment</a:t>
            </a:r>
            <a:r>
              <a:rPr lang="zh-CN" altLang="en-US" dirty="0" smtClean="0"/>
              <a:t> </a:t>
            </a:r>
            <a:r>
              <a:rPr lang="cs-CZ" altLang="zh-CN" dirty="0" err="1" smtClean="0"/>
              <a:t>Size</a:t>
            </a:r>
            <a:r>
              <a:rPr lang="cs-CZ" altLang="zh-CN" dirty="0" smtClean="0"/>
              <a:t> </a:t>
            </a:r>
            <a:r>
              <a:rPr lang="cs-CZ" altLang="zh-CN" dirty="0"/>
              <a:t>= </a:t>
            </a:r>
            <a:r>
              <a:rPr lang="cs-CZ" altLang="zh-CN" dirty="0" smtClean="0"/>
              <a:t>512</a:t>
            </a:r>
            <a:endParaRPr lang="zh-CN" altLang="en-US" dirty="0" smtClean="0"/>
          </a:p>
          <a:p>
            <a:pPr lvl="2"/>
            <a:r>
              <a:rPr lang="en-US" altLang="zh-CN" dirty="0" smtClean="0"/>
              <a:t>BW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delay:</a:t>
            </a:r>
            <a:r>
              <a:rPr lang="zh-CN" altLang="en-US" dirty="0" smtClean="0"/>
              <a:t>  </a:t>
            </a:r>
            <a:r>
              <a:rPr lang="en-US" altLang="zh-CN" dirty="0" smtClean="0"/>
              <a:t>5Mbps</a:t>
            </a:r>
            <a:r>
              <a:rPr lang="zh-CN" altLang="en-US" dirty="0" smtClean="0"/>
              <a:t> </a:t>
            </a:r>
            <a:r>
              <a:rPr lang="en-US" altLang="zh-CN" dirty="0" smtClean="0"/>
              <a:t>10ms</a:t>
            </a:r>
            <a:r>
              <a:rPr lang="zh-CN" altLang="en-US" dirty="0" smtClean="0"/>
              <a:t>  </a:t>
            </a:r>
            <a:r>
              <a:rPr lang="en-US" altLang="zh-CN" dirty="0" smtClean="0"/>
              <a:t>&amp;</a:t>
            </a:r>
            <a:r>
              <a:rPr lang="zh-CN" altLang="en-US" dirty="0" smtClean="0"/>
              <a:t>  </a:t>
            </a:r>
            <a:r>
              <a:rPr lang="en-US" altLang="zh-CN" dirty="0" smtClean="0"/>
              <a:t>1Mbps</a:t>
            </a:r>
            <a:r>
              <a:rPr lang="zh-CN" altLang="en-US" dirty="0" smtClean="0"/>
              <a:t> </a:t>
            </a:r>
            <a:r>
              <a:rPr lang="en-US" altLang="zh-CN" dirty="0" smtClean="0"/>
              <a:t>20ms</a:t>
            </a:r>
            <a:r>
              <a:rPr lang="zh-CN" altLang="en-US" dirty="0" smtClean="0"/>
              <a:t> </a:t>
            </a:r>
          </a:p>
          <a:p>
            <a:pPr lvl="2"/>
            <a:endParaRPr lang="zh-CN" altLang="en-US" dirty="0" smtClean="0"/>
          </a:p>
          <a:p>
            <a:pPr lvl="2"/>
            <a:endParaRPr kumimoji="1" lang="zh-CN" altLang="en-US" dirty="0" smtClean="0"/>
          </a:p>
          <a:p>
            <a:endParaRPr kumimoji="1" lang="zh-CN" altLang="en-US" dirty="0" smtClean="0"/>
          </a:p>
          <a:p>
            <a:endParaRPr kumimoji="1" lang="zh-CN" altLang="en-US" dirty="0"/>
          </a:p>
        </p:txBody>
      </p:sp>
      <p:grpSp>
        <p:nvGrpSpPr>
          <p:cNvPr id="7" name="组 6"/>
          <p:cNvGrpSpPr/>
          <p:nvPr/>
        </p:nvGrpSpPr>
        <p:grpSpPr>
          <a:xfrm>
            <a:off x="2149940" y="2146853"/>
            <a:ext cx="4982201" cy="1098641"/>
            <a:chOff x="2149940" y="3021489"/>
            <a:chExt cx="4982201" cy="1098641"/>
          </a:xfrm>
        </p:grpSpPr>
        <p:sp>
          <p:nvSpPr>
            <p:cNvPr id="4" name="椭圆 3"/>
            <p:cNvSpPr/>
            <p:nvPr/>
          </p:nvSpPr>
          <p:spPr>
            <a:xfrm>
              <a:off x="3411423" y="3233528"/>
              <a:ext cx="609600" cy="556591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" name="椭圆 4"/>
            <p:cNvSpPr/>
            <p:nvPr/>
          </p:nvSpPr>
          <p:spPr>
            <a:xfrm>
              <a:off x="5271782" y="3233528"/>
              <a:ext cx="609600" cy="556591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2176444" y="3233527"/>
              <a:ext cx="609600" cy="556591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6522541" y="3233527"/>
              <a:ext cx="609600" cy="556591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11" name="直线连接符 10"/>
            <p:cNvCxnSpPr>
              <a:endCxn id="5" idx="2"/>
            </p:cNvCxnSpPr>
            <p:nvPr/>
          </p:nvCxnSpPr>
          <p:spPr>
            <a:xfrm>
              <a:off x="4021023" y="3511822"/>
              <a:ext cx="1250759" cy="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线连接符 11"/>
            <p:cNvCxnSpPr>
              <a:stCxn id="8" idx="6"/>
              <a:endCxn id="4" idx="2"/>
            </p:cNvCxnSpPr>
            <p:nvPr/>
          </p:nvCxnSpPr>
          <p:spPr>
            <a:xfrm>
              <a:off x="2786044" y="3511823"/>
              <a:ext cx="625379" cy="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线连接符 14"/>
            <p:cNvCxnSpPr>
              <a:stCxn id="5" idx="6"/>
              <a:endCxn id="9" idx="2"/>
            </p:cNvCxnSpPr>
            <p:nvPr/>
          </p:nvCxnSpPr>
          <p:spPr>
            <a:xfrm flipV="1">
              <a:off x="5881382" y="3511823"/>
              <a:ext cx="641159" cy="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线箭头连接符 18"/>
            <p:cNvCxnSpPr/>
            <p:nvPr/>
          </p:nvCxnSpPr>
          <p:spPr>
            <a:xfrm flipV="1">
              <a:off x="2786044" y="3139873"/>
              <a:ext cx="625379" cy="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线箭头连接符 20"/>
            <p:cNvCxnSpPr/>
            <p:nvPr/>
          </p:nvCxnSpPr>
          <p:spPr>
            <a:xfrm flipV="1">
              <a:off x="2778406" y="3345722"/>
              <a:ext cx="625379" cy="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线箭头连接符 21"/>
            <p:cNvCxnSpPr/>
            <p:nvPr/>
          </p:nvCxnSpPr>
          <p:spPr>
            <a:xfrm flipV="1">
              <a:off x="2778405" y="3021492"/>
              <a:ext cx="625379" cy="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线箭头连接符 22"/>
            <p:cNvCxnSpPr/>
            <p:nvPr/>
          </p:nvCxnSpPr>
          <p:spPr>
            <a:xfrm flipV="1">
              <a:off x="2786043" y="3782155"/>
              <a:ext cx="625379" cy="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线箭头连接符 15"/>
            <p:cNvCxnSpPr/>
            <p:nvPr/>
          </p:nvCxnSpPr>
          <p:spPr>
            <a:xfrm flipV="1">
              <a:off x="5897162" y="3021489"/>
              <a:ext cx="625379" cy="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线箭头连接符 16"/>
            <p:cNvCxnSpPr/>
            <p:nvPr/>
          </p:nvCxnSpPr>
          <p:spPr>
            <a:xfrm flipV="1">
              <a:off x="5897162" y="3160637"/>
              <a:ext cx="625379" cy="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线箭头连接符 17"/>
            <p:cNvCxnSpPr/>
            <p:nvPr/>
          </p:nvCxnSpPr>
          <p:spPr>
            <a:xfrm flipV="1">
              <a:off x="5897162" y="3345722"/>
              <a:ext cx="625379" cy="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线箭头连接符 19"/>
            <p:cNvCxnSpPr/>
            <p:nvPr/>
          </p:nvCxnSpPr>
          <p:spPr>
            <a:xfrm flipV="1">
              <a:off x="5897162" y="3790118"/>
              <a:ext cx="625379" cy="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文本框 5"/>
            <p:cNvSpPr txBox="1"/>
            <p:nvPr/>
          </p:nvSpPr>
          <p:spPr>
            <a:xfrm>
              <a:off x="2149940" y="3843131"/>
              <a:ext cx="7257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 smtClean="0"/>
                <a:t>Sender</a:t>
              </a:r>
              <a:endParaRPr kumimoji="1" lang="zh-CN" altLang="en-US" sz="1200" dirty="0"/>
            </a:p>
          </p:txBody>
        </p:sp>
      </p:grpSp>
      <p:sp>
        <p:nvSpPr>
          <p:cNvPr id="24" name="文本框 23"/>
          <p:cNvSpPr txBox="1"/>
          <p:nvPr/>
        </p:nvSpPr>
        <p:spPr>
          <a:xfrm>
            <a:off x="6628557" y="2969578"/>
            <a:ext cx="7257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dirty="0" smtClean="0"/>
              <a:t>Sink</a:t>
            </a:r>
            <a:endParaRPr kumimoji="1"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2471302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217</TotalTime>
  <Words>693</Words>
  <Application>Microsoft Macintosh PowerPoint</Application>
  <PresentationFormat>自定义</PresentationFormat>
  <Paragraphs>210</Paragraphs>
  <Slides>19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0" baseType="lpstr">
      <vt:lpstr>Ion</vt:lpstr>
      <vt:lpstr>Parallel TCP</vt:lpstr>
      <vt:lpstr>What is Parallel TCP?</vt:lpstr>
      <vt:lpstr>Project Objective</vt:lpstr>
      <vt:lpstr>Parallel TCP Real Implementation</vt:lpstr>
      <vt:lpstr>Sender Program Flow Chart</vt:lpstr>
      <vt:lpstr>Receiver Side</vt:lpstr>
      <vt:lpstr>Test Results</vt:lpstr>
      <vt:lpstr>Data Analysis</vt:lpstr>
      <vt:lpstr>Parallel TCP fairness             ---ns3 simulation</vt:lpstr>
      <vt:lpstr>Parallel TCP throughput              -- simulation result</vt:lpstr>
      <vt:lpstr>Parallel TCP standard deviation              -- simulation result</vt:lpstr>
      <vt:lpstr>Parallel TCP throughput              -- simulation result</vt:lpstr>
      <vt:lpstr>Parallel TCP standard deviation              -- simulation result</vt:lpstr>
      <vt:lpstr>Parallel TCP throughput              -- simulation result</vt:lpstr>
      <vt:lpstr>Parallel TCP standard deviation              -- simulation result</vt:lpstr>
      <vt:lpstr>Parallel TCP throughput              -- simulation result</vt:lpstr>
      <vt:lpstr>Parallel TCP standard deviation              -- simulation result</vt:lpstr>
      <vt:lpstr>ns3 simulation conclusion:</vt:lpstr>
      <vt:lpstr>Thanks Q&amp;A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Parallel TCP</dc:title>
  <dc:creator>pengsiyuan</dc:creator>
  <cp:lastModifiedBy>Weice_Sun</cp:lastModifiedBy>
  <cp:revision>97</cp:revision>
  <dcterms:created xsi:type="dcterms:W3CDTF">2016-04-20T13:29:17Z</dcterms:created>
  <dcterms:modified xsi:type="dcterms:W3CDTF">2016-04-20T19:07:27Z</dcterms:modified>
</cp:coreProperties>
</file>

<file path=docProps/thumbnail.jpeg>
</file>